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handoutMasterIdLst>
    <p:handoutMasterId r:id="rId8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10" autoAdjust="0"/>
    <p:restoredTop sz="94617" autoAdjust="0"/>
  </p:normalViewPr>
  <p:slideViewPr>
    <p:cSldViewPr>
      <p:cViewPr varScale="1">
        <p:scale>
          <a:sx n="53" d="100"/>
          <a:sy n="53" d="100"/>
        </p:scale>
        <p:origin x="-894" y="-108"/>
      </p:cViewPr>
      <p:guideLst>
        <p:guide orient="horz" pos="3072"/>
        <p:guide pos="4096"/>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Planilha_do_Microsoft_Office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pt-BR"/>
  <c:chart>
    <c:autoTitleDeleted val="1"/>
    <c:plotArea>
      <c:layout>
        <c:manualLayout>
          <c:layoutTarget val="inner"/>
          <c:xMode val="edge"/>
          <c:yMode val="edge"/>
          <c:x val="8.4449300000000005E-2"/>
          <c:y val="7.2538900000000003E-2"/>
          <c:w val="0.88194300000000003"/>
          <c:h val="0.81651599999999991"/>
        </c:manualLayout>
      </c:layout>
      <c:lineChart>
        <c:grouping val="standard"/>
        <c:ser>
          <c:idx val="0"/>
          <c:order val="0"/>
          <c:tx>
            <c:strRef>
              <c:f>Sheet1!$A$2</c:f>
              <c:strCache>
                <c:ptCount val="1"/>
                <c:pt idx="0">
                  <c:v>Low</c:v>
                </c:pt>
              </c:strCache>
            </c:strRef>
          </c:tx>
          <c:spPr>
            <a:ln w="76200" cap="flat">
              <a:solidFill>
                <a:srgbClr val="FADD7F"/>
              </a:solidFill>
              <a:prstDash val="solid"/>
              <a:miter lim="400000"/>
            </a:ln>
            <a:effectLst>
              <a:outerShdw blurRad="50800" dist="25400" dir="5400000" algn="tl">
                <a:srgbClr val="000000">
                  <a:alpha val="50000"/>
                </a:srgbClr>
              </a:outerShdw>
            </a:effectLst>
          </c:spPr>
          <c:marker>
            <c:symbol val="circle"/>
            <c:size val="14"/>
            <c:spPr>
              <a:noFill/>
              <a:ln w="76200" cap="flat">
                <a:solidFill>
                  <a:srgbClr val="FADD7F"/>
                </a:solidFill>
                <a:prstDash val="solid"/>
                <a:miter lim="400000"/>
              </a:ln>
              <a:effectLst/>
            </c:spPr>
          </c:marker>
          <c:cat>
            <c:strRef>
              <c:f>Sheet1!$B$1:$D$1</c:f>
              <c:strCache>
                <c:ptCount val="3"/>
                <c:pt idx="0">
                  <c:v>Low</c:v>
                </c:pt>
                <c:pt idx="1">
                  <c:v>Medium</c:v>
                </c:pt>
                <c:pt idx="2">
                  <c:v>High</c:v>
                </c:pt>
              </c:strCache>
            </c:strRef>
          </c:cat>
          <c:val>
            <c:numRef>
              <c:f>Sheet1!$B$2:$D$2</c:f>
              <c:numCache>
                <c:formatCode>General</c:formatCode>
                <c:ptCount val="3"/>
                <c:pt idx="0">
                  <c:v>0</c:v>
                </c:pt>
                <c:pt idx="1">
                  <c:v>25</c:v>
                </c:pt>
                <c:pt idx="2">
                  <c:v>50</c:v>
                </c:pt>
              </c:numCache>
            </c:numRef>
          </c:val>
        </c:ser>
        <c:ser>
          <c:idx val="1"/>
          <c:order val="1"/>
          <c:tx>
            <c:strRef>
              <c:f>Sheet1!$A$3</c:f>
              <c:strCache>
                <c:ptCount val="1"/>
                <c:pt idx="0">
                  <c:v>Medium</c:v>
                </c:pt>
              </c:strCache>
            </c:strRef>
          </c:tx>
          <c:spPr>
            <a:ln w="76200" cap="flat">
              <a:solidFill>
                <a:srgbClr val="879EC0"/>
              </a:solidFill>
              <a:prstDash val="solid"/>
              <a:miter lim="400000"/>
            </a:ln>
            <a:effectLst>
              <a:outerShdw blurRad="50800" dist="25400" dir="5400000" algn="tl">
                <a:srgbClr val="000000">
                  <a:alpha val="50000"/>
                </a:srgbClr>
              </a:outerShdw>
            </a:effectLst>
          </c:spPr>
          <c:marker>
            <c:symbol val="circle"/>
            <c:size val="14"/>
            <c:spPr>
              <a:noFill/>
              <a:ln w="76200" cap="flat">
                <a:solidFill>
                  <a:srgbClr val="879EC0"/>
                </a:solidFill>
                <a:prstDash val="solid"/>
                <a:miter lim="400000"/>
              </a:ln>
              <a:effectLst/>
            </c:spPr>
          </c:marker>
          <c:cat>
            <c:strRef>
              <c:f>Sheet1!$B$1:$D$1</c:f>
              <c:strCache>
                <c:ptCount val="3"/>
                <c:pt idx="0">
                  <c:v>Low</c:v>
                </c:pt>
                <c:pt idx="1">
                  <c:v>Medium</c:v>
                </c:pt>
                <c:pt idx="2">
                  <c:v>High</c:v>
                </c:pt>
              </c:strCache>
            </c:strRef>
          </c:cat>
          <c:val>
            <c:numRef>
              <c:f>Sheet1!$B$3:$D$3</c:f>
              <c:numCache>
                <c:formatCode>General</c:formatCode>
                <c:ptCount val="3"/>
                <c:pt idx="0">
                  <c:v>50</c:v>
                </c:pt>
                <c:pt idx="1">
                  <c:v>25</c:v>
                </c:pt>
                <c:pt idx="2">
                  <c:v>0</c:v>
                </c:pt>
              </c:numCache>
            </c:numRef>
          </c:val>
        </c:ser>
        <c:marker val="1"/>
        <c:axId val="196621824"/>
        <c:axId val="196738048"/>
      </c:lineChart>
      <c:catAx>
        <c:axId val="196621824"/>
        <c:scaling>
          <c:orientation val="minMax"/>
        </c:scaling>
        <c:axPos val="b"/>
        <c:numFmt formatCode="General" sourceLinked="0"/>
        <c:majorTickMark val="none"/>
        <c:tickLblPos val="low"/>
        <c:spPr>
          <a:ln w="12700" cap="flat">
            <a:solidFill>
              <a:srgbClr val="FFFFFF"/>
            </a:solidFill>
            <a:prstDash val="solid"/>
            <a:miter lim="400000"/>
          </a:ln>
        </c:spPr>
        <c:txPr>
          <a:bodyPr rot="0"/>
          <a:lstStyle/>
          <a:p>
            <a:pPr>
              <a:defRPr sz="2300" b="0" i="0" u="none" strike="noStrike">
                <a:solidFill>
                  <a:srgbClr val="FFFFFF"/>
                </a:solidFill>
                <a:latin typeface="Helvetica Light"/>
              </a:defRPr>
            </a:pPr>
            <a:endParaRPr lang="pt-BR"/>
          </a:p>
        </c:txPr>
        <c:crossAx val="196738048"/>
        <c:crosses val="autoZero"/>
        <c:auto val="1"/>
        <c:lblAlgn val="ctr"/>
        <c:lblOffset val="100"/>
        <c:noMultiLvlLbl val="1"/>
      </c:catAx>
      <c:valAx>
        <c:axId val="196738048"/>
        <c:scaling>
          <c:orientation val="minMax"/>
        </c:scaling>
        <c:axPos val="l"/>
        <c:majorGridlines>
          <c:spPr>
            <a:ln w="12700" cap="flat">
              <a:solidFill>
                <a:srgbClr val="E3E3E3"/>
              </a:solidFill>
              <a:prstDash val="solid"/>
              <a:miter lim="400000"/>
            </a:ln>
          </c:spPr>
        </c:majorGridlines>
        <c:numFmt formatCode="General" sourceLinked="0"/>
        <c:majorTickMark val="none"/>
        <c:tickLblPos val="nextTo"/>
        <c:spPr>
          <a:ln w="12700" cap="flat">
            <a:noFill/>
            <a:prstDash val="solid"/>
            <a:miter lim="400000"/>
          </a:ln>
        </c:spPr>
        <c:txPr>
          <a:bodyPr rot="0"/>
          <a:lstStyle/>
          <a:p>
            <a:pPr>
              <a:defRPr sz="2300" b="0" i="0" u="none" strike="noStrike">
                <a:solidFill>
                  <a:srgbClr val="FFFFFF"/>
                </a:solidFill>
                <a:latin typeface="Helvetica Light"/>
              </a:defRPr>
            </a:pPr>
            <a:endParaRPr lang="pt-BR"/>
          </a:p>
        </c:txPr>
        <c:crossAx val="196621824"/>
        <c:crosses val="autoZero"/>
        <c:crossBetween val="midCat"/>
        <c:majorUnit val="12.5"/>
        <c:minorUnit val="6.25"/>
      </c:valAx>
      <c:spPr>
        <a:noFill/>
        <a:ln w="12700" cap="flat">
          <a:noFill/>
          <a:miter lim="400000"/>
        </a:ln>
        <a:effectLst/>
      </c:spPr>
    </c:plotArea>
    <c:plotVisOnly val="1"/>
    <c:dispBlanksAs val="gap"/>
  </c:chart>
  <c:spPr>
    <a:noFill/>
    <a:ln>
      <a:noFill/>
    </a:ln>
    <a:effectLst/>
  </c:sp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B6A373-D117-4EB4-A1B3-30C250B5900C}" type="datetimeFigureOut">
              <a:rPr lang="pt-BR" smtClean="0"/>
              <a:t>25/7/2022</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622202C-4DD1-4985-AFA4-A7F0D872986D}" type="slidenum">
              <a:rPr lang="pt-BR" smtClean="0"/>
              <a:t>‹nº›</a:t>
            </a:fld>
            <a:endParaRPr lang="pt-B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xfrm>
            <a:off x="1143000" y="685800"/>
            <a:ext cx="4572000" cy="3429000"/>
          </a:xfrm>
          <a:prstGeom prst="rect">
            <a:avLst/>
          </a:prstGeom>
        </p:spPr>
        <p:txBody>
          <a:bodyPr/>
          <a:lstStyle/>
          <a:p>
            <a:endParaRPr/>
          </a:p>
        </p:txBody>
      </p:sp>
      <p:sp>
        <p:nvSpPr>
          <p:cNvPr id="210" name="Shape 2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edano.org/toddsedano/2017/07/14/sustainable-software-development-compared-to-extreme-programming.html"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lvl1pPr>
              <a:defRPr sz="2800">
                <a:solidFill>
                  <a:srgbClr val="FE2B00"/>
                </a:solidFill>
              </a:defRPr>
            </a:lvl1pPr>
          </a:lstStyle>
          <a:p>
            <a:r>
              <a:t>MEXER NO EIXO 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prstGeom prst="rect">
            <a:avLst/>
          </a:prstGeom>
        </p:spPr>
        <p:txBody>
          <a:bodyPr/>
          <a:lstStyle/>
          <a:p>
            <a:endParaRPr/>
          </a:p>
        </p:txBody>
      </p:sp>
      <p:sp>
        <p:nvSpPr>
          <p:cNvPr id="326" name="Shape 326"/>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reforçar estória e conexão entre os slides nessa aula. ainda muitas bullets.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Meetings are necessary for teamwork to be successful (Kauffeld and Lehmann-Willenbrock, 2012). They provide a venue for information exchange, decision making, coordination, planning and monitoring progress, each of which is an essential component of the team processes associated with team performance (O’Neill and Allen, 2012).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The dot-voting process includes the following steps:</a:t>
            </a:r>
          </a:p>
          <a:p>
            <a:endParaRPr/>
          </a:p>
          <a:p>
            <a:r>
              <a:t>Participants are each given a set number of dot stickers (as decided by the facilitator)</a:t>
            </a:r>
          </a:p>
          <a:p>
            <a:r>
              <a:t>They place dot stickers next to options presented that they like (they may place any number of their dots on any number of the options)</a:t>
            </a:r>
          </a:p>
          <a:p>
            <a:r>
              <a:t>Options with the most dots at the end of voting “win”</a:t>
            </a:r>
          </a:p>
          <a:p>
            <a:r>
              <a:t>Variations include:</a:t>
            </a:r>
          </a:p>
          <a:p>
            <a:endParaRPr/>
          </a:p>
          <a:p>
            <a:r>
              <a:t>using different colour dots to signify different values, e.g. green for "like" and red for "dislike".</a:t>
            </a:r>
          </a:p>
          <a:p>
            <a:r>
              <a:t>using different colour dots for different types of participants e.g. blue for management and red for staff.</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lvl1pPr marL="57799" marR="57799" defTabSz="1295400">
              <a:spcBef>
                <a:spcPts val="500"/>
              </a:spcBef>
              <a:buClr>
                <a:srgbClr val="000000"/>
              </a:buClr>
              <a:buFont typeface="Arial"/>
              <a:defRPr sz="1600" b="1">
                <a:uFill>
                  <a:solidFill>
                    <a:srgbClr val="000000"/>
                  </a:solidFill>
                </a:uFill>
                <a:latin typeface="Arial"/>
                <a:ea typeface="Arial"/>
                <a:cs typeface="Arial"/>
                <a:sym typeface="Arial"/>
              </a:defRPr>
            </a:lvl1pPr>
          </a:lstStyle>
          <a:p>
            <a:r>
              <a:t>Generalize this for aspects… Exploiting the benefits of interfaces…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lvl1pPr>
              <a:defRPr sz="2400" b="1">
                <a:solidFill>
                  <a:srgbClr val="FE2B00"/>
                </a:solidFill>
              </a:defRPr>
            </a:lvl1pPr>
          </a:lstStyle>
          <a:p>
            <a:r>
              <a:t>CONECTAR MELHOR ISSO COMO PARTE DA DEFINICAO DA ARQUITETURA DO SISTEMA. DEIXAR CLARO ISSO AQUI E NOS SLIDES DE ARQUITETURA E PROJETO.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noRot="1" noChangeAspect="1"/>
          </p:cNvSpPr>
          <p:nvPr>
            <p:ph type="sldImg"/>
          </p:nvPr>
        </p:nvSpPr>
        <p:spPr>
          <a:prstGeom prst="rect">
            <a:avLst/>
          </a:prstGeom>
        </p:spPr>
        <p:txBody>
          <a:bodyPr/>
          <a:lstStyle/>
          <a:p>
            <a:endParaRPr/>
          </a:p>
        </p:txBody>
      </p:sp>
      <p:sp>
        <p:nvSpPr>
          <p:cNvPr id="397" name="Shape 397"/>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t>um slide para cada item!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r>
              <a:t>olhar </a:t>
            </a:r>
            <a:r>
              <a:rPr u="sng">
                <a:hlinkClick r:id="rId3"/>
              </a:rPr>
              <a:t>https://sedano.org/toddsedano/2017/07/14/sustainable-software-development-compared-to-extreme-programming.html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r>
              <a:t>desenhar teoria?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Features are stories that provide verifiable business value to the team's customer (e.g., "Add a Special Instructions field to the checkout page," "Purchase history should load in half a second," and "Add a new method addToInventory to the public API"). Features are worth points and therefore must be estimated.</a:t>
            </a:r>
          </a:p>
          <a:p>
            <a:r>
              <a:t> Chores are stories that are necessary but provide no direct, obvious value to the customer (e.g., "Sign up for access to geocoding service" and "Find out why the detailed test suite takes so long").</a:t>
            </a:r>
          </a:p>
          <a:p>
            <a:r>
              <a:t> Bugs represent unintended behavior that can be related to features (e.g., "Login box is wrong color" or "Price should be non-negative").</a:t>
            </a:r>
          </a:p>
          <a:p>
            <a:r>
              <a:t> Releases are milestone markers that allow your team to track progress towards concrete goals (e.g., stakeholder or investor demos, software launches, etc.). It's possible to specify target dates for releases (more on those below). All stories for a milestone or release should go above the marker for 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pegar cada um dessas causas de waste e detalhar ela melhor na parte do curso que esta relacionada a ela. por exemplo, User desiderata deveria ser discutida em requisitos.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r>
              <a:t>https://bertrandmeyer.com/2019/11/01/theorem-software-engineering/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t>decisão de aumentar o prazo, a direita do 1.0x1.0, pode levar a aumento ou redução do esforço</a:t>
            </a:r>
          </a:p>
          <a:p>
            <a:r>
              <a:t>decisao de aumentar o esforco/investimento, a esquerda do 1.0x1.0, leva a redução do prazo, dentro de certo limites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p>
            <a:r>
              <a:t>figura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pegar foto do paper do waterfall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https://martinfowler.com/bliki/WaterfallProcess.html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The user who created the story becomes the "requester", but that can be set to any project member. Ideally, this is someone who speaks for (or is) the project's customer, and can make decisions about story requirements and acceptance criteria.</a:t>
            </a:r>
          </a:p>
          <a:p>
            <a:r>
              <a:t>The owner is the person who will be responsible for implementing the story (normally a developer). It's not necessary to identify an owner when the story is initially created - Tracker allows anyone to start a story. On a typical project, team members start stories from the current iteration (or the top of the backlog) when they finish work on the last story.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r>
              <a:t>Figura, exemplos</a:t>
            </a:r>
          </a:p>
          <a:p>
            <a:endParaRPr/>
          </a:p>
          <a:p>
            <a:r>
              <a:t>When starting out with Tracker, it helps to ground a point in something concrete (e.g., how much can be done in an ideal day, or a typical small feature).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r>
              <a:t>https://martinfowler.com/bliki/PurposeOfEstimation.html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exemplo com calculo da media (prioritaria), auto-avaliacao (depende da de media), importação de excel com alunos e conceitos (arriscada, api nova para ler excel), importação de json (conflito com excel, especialista em parse de json ainda não alocado), etc.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half" idx="21"/>
          </p:nvPr>
        </p:nvSpPr>
        <p:spPr>
          <a:xfrm>
            <a:off x="6946900" y="1828800"/>
            <a:ext cx="4572000" cy="60960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635000" y="1524000"/>
            <a:ext cx="5867400" cy="3302000"/>
          </a:xfrm>
          <a:prstGeom prst="rect">
            <a:avLst/>
          </a:prstGeom>
        </p:spPr>
        <p:txBody>
          <a:bodyPr anchor="b"/>
          <a:lstStyle>
            <a:lvl1pPr>
              <a:defRPr sz="7000"/>
            </a:lvl1pPr>
          </a:lstStyle>
          <a:p>
            <a:r>
              <a:t>Title Text</a:t>
            </a:r>
          </a:p>
        </p:txBody>
      </p:sp>
      <p:sp>
        <p:nvSpPr>
          <p:cNvPr id="89" name="Body Level One…"/>
          <p:cNvSpPr txBox="1">
            <a:spLocks noGrp="1"/>
          </p:cNvSpPr>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half" idx="21"/>
          </p:nvPr>
        </p:nvSpPr>
        <p:spPr>
          <a:xfrm>
            <a:off x="6946900" y="1828800"/>
            <a:ext cx="4572000" cy="60960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635000" y="1524000"/>
            <a:ext cx="5867400" cy="3302000"/>
          </a:xfrm>
          <a:prstGeom prst="rect">
            <a:avLst/>
          </a:prstGeom>
        </p:spPr>
        <p:txBody>
          <a:bodyPr anchor="b"/>
          <a:lstStyle>
            <a:lvl1pPr>
              <a:defRPr sz="7000"/>
            </a:lvl1pPr>
          </a:lstStyle>
          <a:p>
            <a:r>
              <a:t>Title Text</a:t>
            </a:r>
          </a:p>
        </p:txBody>
      </p:sp>
      <p:sp>
        <p:nvSpPr>
          <p:cNvPr id="99" name="Body Level One…"/>
          <p:cNvSpPr txBox="1">
            <a:spLocks noGrp="1"/>
          </p:cNvSpPr>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7200900" y="2908300"/>
            <a:ext cx="4064000" cy="5418667"/>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270000" y="254000"/>
            <a:ext cx="10452100" cy="2438400"/>
          </a:xfrm>
          <a:prstGeom prst="rect">
            <a:avLst/>
          </a:prstGeom>
        </p:spPr>
        <p:txBody>
          <a:bodyPr/>
          <a:lstStyle>
            <a:lvl1pPr>
              <a:defRPr sz="8200"/>
            </a:lvl1pPr>
          </a:lstStyle>
          <a:p>
            <a:r>
              <a:t>Title Text</a:t>
            </a:r>
          </a:p>
        </p:txBody>
      </p:sp>
      <p:sp>
        <p:nvSpPr>
          <p:cNvPr id="136" name="Slide Number"/>
          <p:cNvSpPr txBox="1">
            <a:spLocks noGrp="1"/>
          </p:cNvSpPr>
          <p:nvPr>
            <p:ph type="sldNum" sz="quarter" idx="2"/>
          </p:nvPr>
        </p:nvSpPr>
        <p:spPr>
          <a:xfrm>
            <a:off x="6330950" y="9283700"/>
            <a:ext cx="317500" cy="342900"/>
          </a:xfrm>
          <a:prstGeom prst="rect">
            <a:avLst/>
          </a:prstGeom>
        </p:spPr>
        <p:txBody>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1270000" y="2971800"/>
            <a:ext cx="10464800" cy="3810000"/>
          </a:xfrm>
          <a:prstGeom prst="rect">
            <a:avLst/>
          </a:prstGeom>
        </p:spPr>
        <p:txBody>
          <a:bodyPr>
            <a:normAutofit/>
          </a:bodyPr>
          <a:lstStyle/>
          <a:p>
            <a:r>
              <a:t>Title Text</a:t>
            </a:r>
          </a:p>
        </p:txBody>
      </p:sp>
      <p:sp>
        <p:nvSpPr>
          <p:cNvPr id="144" name="Slide Number"/>
          <p:cNvSpPr txBox="1">
            <a:spLocks noGrp="1"/>
          </p:cNvSpPr>
          <p:nvPr>
            <p:ph type="sldNum" sz="quarter" idx="2"/>
          </p:nvPr>
        </p:nvSpPr>
        <p:spPr>
          <a:prstGeom prst="rect">
            <a:avLst/>
          </a:prstGeom>
        </p:spPr>
        <p:txBody>
          <a:bodyPr>
            <a:normAutofit/>
          </a:bodyPr>
          <a:lstStyle/>
          <a:p>
            <a:fld id="{86CB4B4D-7CA3-9044-876B-883B54F8677D}" type="slidenum">
              <a:rPr/>
              <a:pPr/>
              <a:t>‹nº›</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1" name="Title Text"/>
          <p:cNvSpPr txBox="1">
            <a:spLocks noGrp="1"/>
          </p:cNvSpPr>
          <p:nvPr>
            <p:ph type="title"/>
          </p:nvPr>
        </p:nvSpPr>
        <p:spPr>
          <a:prstGeom prst="rect">
            <a:avLst/>
          </a:prstGeom>
        </p:spPr>
        <p:txBody>
          <a:bodyPr>
            <a:normAutofit/>
          </a:bodyPr>
          <a:lstStyle/>
          <a:p>
            <a:r>
              <a:t>Title Text</a:t>
            </a:r>
          </a:p>
        </p:txBody>
      </p:sp>
      <p:sp>
        <p:nvSpPr>
          <p:cNvPr id="152" name="Body Level One…"/>
          <p:cNvSpPr txBox="1">
            <a:spLocks noGrp="1"/>
          </p:cNvSpPr>
          <p:nvPr>
            <p:ph type="body" idx="1"/>
          </p:nvPr>
        </p:nvSpPr>
        <p:spPr>
          <a:xfrm>
            <a:off x="1270000" y="2768600"/>
            <a:ext cx="10464800" cy="5715000"/>
          </a:xfrm>
          <a:prstGeom prst="rect">
            <a:avLst/>
          </a:prstGeom>
        </p:spPr>
        <p:txBody>
          <a:bodyPr>
            <a:normAutofit/>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prstGeom prst="rect">
            <a:avLst/>
          </a:prstGeom>
        </p:spPr>
        <p:txBody>
          <a:bodyPr>
            <a:normAutofit/>
          </a:bodyPr>
          <a:lstStyle/>
          <a:p>
            <a:fld id="{86CB4B4D-7CA3-9044-876B-883B54F8677D}" type="slidenum">
              <a:rPr/>
              <a:pPr/>
              <a:t>‹nº›</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0" name="Title Text"/>
          <p:cNvSpPr txBox="1">
            <a:spLocks noGrp="1"/>
          </p:cNvSpPr>
          <p:nvPr>
            <p:ph type="title"/>
          </p:nvPr>
        </p:nvSpPr>
        <p:spPr>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normAutofit/>
          </a:bodyPr>
          <a:lstStyle/>
          <a:p>
            <a:fld id="{86CB4B4D-7CA3-9044-876B-883B54F8677D}" type="slidenum">
              <a:rPr/>
              <a:pPr/>
              <a:t>‹nº›</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8" name="Title Text"/>
          <p:cNvSpPr txBox="1">
            <a:spLocks noGrp="1"/>
          </p:cNvSpPr>
          <p:nvPr>
            <p:ph type="title"/>
          </p:nvPr>
        </p:nvSpPr>
        <p:spPr>
          <a:xfrm>
            <a:off x="1270000" y="254000"/>
            <a:ext cx="10452100" cy="2438400"/>
          </a:xfrm>
          <a:prstGeom prst="rect">
            <a:avLst/>
          </a:prstGeom>
        </p:spPr>
        <p:txBody>
          <a:bodyPr>
            <a:normAutofit/>
          </a:bodyPr>
          <a:lstStyle>
            <a:lvl1pPr>
              <a:defRPr sz="8200"/>
            </a:lvl1pPr>
          </a:lstStyle>
          <a:p>
            <a:r>
              <a:t>Title Text</a:t>
            </a:r>
          </a:p>
        </p:txBody>
      </p:sp>
      <p:sp>
        <p:nvSpPr>
          <p:cNvPr id="169" name="Slide Number"/>
          <p:cNvSpPr txBox="1">
            <a:spLocks noGrp="1"/>
          </p:cNvSpPr>
          <p:nvPr>
            <p:ph type="sldNum" sz="quarter" idx="2"/>
          </p:nvPr>
        </p:nvSpPr>
        <p:spPr>
          <a:xfrm>
            <a:off x="63309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alidadeDeSoftware">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977900" y="431800"/>
            <a:ext cx="11049000" cy="2489200"/>
          </a:xfrm>
          <a:prstGeom prst="rect">
            <a:avLst/>
          </a:prstGeom>
        </p:spPr>
        <p:txBody>
          <a:bodyPr>
            <a:normAutofit/>
          </a:bodyPr>
          <a:lstStyle>
            <a:lvl1pPr marL="57799" marR="57799" algn="l" defTabSz="1295400">
              <a:defRPr sz="6200">
                <a:solidFill>
                  <a:srgbClr val="004DD6"/>
                </a:solidFill>
                <a:uFill>
                  <a:solidFill>
                    <a:srgbClr val="004DD6"/>
                  </a:solidFill>
                </a:uFill>
                <a:latin typeface="Comic Sans MS"/>
                <a:ea typeface="Comic Sans MS"/>
                <a:cs typeface="Comic Sans MS"/>
                <a:sym typeface="Comic Sans MS"/>
              </a:defRPr>
            </a:lvl1pPr>
          </a:lstStyle>
          <a:p>
            <a:r>
              <a:t>Title Text</a:t>
            </a:r>
          </a:p>
        </p:txBody>
      </p:sp>
      <p:sp>
        <p:nvSpPr>
          <p:cNvPr id="177" name="Body Level One…"/>
          <p:cNvSpPr txBox="1">
            <a:spLocks noGrp="1"/>
          </p:cNvSpPr>
          <p:nvPr>
            <p:ph type="body" idx="1"/>
          </p:nvPr>
        </p:nvSpPr>
        <p:spPr>
          <a:xfrm>
            <a:off x="977900" y="2921000"/>
            <a:ext cx="11049000" cy="6832600"/>
          </a:xfrm>
          <a:prstGeom prst="rect">
            <a:avLst/>
          </a:prstGeom>
        </p:spPr>
        <p:txBody>
          <a:bodyPr anchor="t">
            <a:normAutofit/>
          </a:bodyPr>
          <a:lstStyle>
            <a:lvl1pPr marL="383540" marR="57799" indent="-342900" defTabSz="1295400">
              <a:spcBef>
                <a:spcPts val="1200"/>
              </a:spcBef>
              <a:buClr>
                <a:srgbClr val="FF4C00"/>
              </a:buClr>
              <a:buSzPct val="50000"/>
              <a:buChar char=""/>
              <a:defRPr sz="4400">
                <a:solidFill>
                  <a:srgbClr val="000000"/>
                </a:solidFill>
                <a:uFill>
                  <a:solidFill>
                    <a:srgbClr val="000000"/>
                  </a:solidFill>
                </a:uFill>
                <a:latin typeface="Comic Sans MS"/>
                <a:ea typeface="Comic Sans MS"/>
                <a:cs typeface="Comic Sans MS"/>
                <a:sym typeface="Comic Sans MS"/>
              </a:defRPr>
            </a:lvl1pPr>
            <a:lvl2pPr marL="783590" marR="57799" indent="-285750" defTabSz="1295400">
              <a:spcBef>
                <a:spcPts val="1100"/>
              </a:spcBef>
              <a:buClr>
                <a:srgbClr val="00A500"/>
              </a:buClr>
              <a:buSzPct val="100000"/>
              <a:buFont typeface="Comic Sans MS"/>
              <a:defRPr sz="3800">
                <a:solidFill>
                  <a:srgbClr val="000000"/>
                </a:solidFill>
                <a:uFill>
                  <a:solidFill>
                    <a:srgbClr val="000000"/>
                  </a:solidFill>
                </a:uFill>
                <a:latin typeface="Comic Sans MS"/>
                <a:ea typeface="Comic Sans MS"/>
                <a:cs typeface="Comic Sans MS"/>
                <a:sym typeface="Comic Sans MS"/>
              </a:defRPr>
            </a:lvl2pPr>
            <a:lvl3pPr marL="1183639" marR="57799" indent="-228600" defTabSz="1295400">
              <a:spcBef>
                <a:spcPts val="900"/>
              </a:spcBef>
              <a:buClr>
                <a:srgbClr val="4353FF"/>
              </a:buClr>
              <a:buSzPct val="100000"/>
              <a:buFont typeface="Comic Sans MS"/>
              <a:buChar char="—"/>
              <a:defRPr sz="3400">
                <a:solidFill>
                  <a:srgbClr val="000000"/>
                </a:solidFill>
                <a:uFill>
                  <a:solidFill>
                    <a:srgbClr val="000000"/>
                  </a:solidFill>
                </a:uFill>
                <a:latin typeface="Comic Sans MS"/>
                <a:ea typeface="Comic Sans MS"/>
                <a:cs typeface="Comic Sans MS"/>
                <a:sym typeface="Comic Sans MS"/>
              </a:defRPr>
            </a:lvl3pPr>
            <a:lvl4pPr marL="16408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4pPr>
            <a:lvl5pPr marL="20980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5p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xfrm>
            <a:off x="6229773" y="9080500"/>
            <a:ext cx="546101" cy="565857"/>
          </a:xfrm>
          <a:prstGeom prst="rect">
            <a:avLst/>
          </a:prstGeom>
        </p:spPr>
        <p:txBody>
          <a:bodyPr>
            <a:normAutofit/>
          </a:bodyPr>
          <a:lstStyle>
            <a:lvl1pPr defTabSz="825500">
              <a:defRPr sz="3400">
                <a:solidFill>
                  <a:srgbClr val="000000"/>
                </a:solidFill>
                <a:uFill>
                  <a:solidFill>
                    <a:srgbClr val="000000"/>
                  </a:solidFill>
                </a:uFill>
                <a:latin typeface="Times New Roman"/>
                <a:ea typeface="Times New Roman"/>
                <a:cs typeface="Times New Roman"/>
                <a:sym typeface="Times New Roman"/>
              </a:defRPr>
            </a:lvl1pPr>
          </a:lstStyle>
          <a:p>
            <a:fld id="{86CB4B4D-7CA3-9044-876B-883B54F8677D}" type="slidenum">
              <a:rPr/>
              <a:pPr/>
              <a:t>‹nº›</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85" name="Title Text"/>
          <p:cNvSpPr txBox="1">
            <a:spLocks noGrp="1"/>
          </p:cNvSpPr>
          <p:nvPr>
            <p:ph type="title"/>
          </p:nvPr>
        </p:nvSpPr>
        <p:spPr>
          <a:prstGeom prst="rect">
            <a:avLst/>
          </a:prstGeom>
        </p:spPr>
        <p:txBody>
          <a:bodyPr>
            <a:normAutofit/>
          </a:bodyPr>
          <a:lstStyle>
            <a:lvl1pPr>
              <a:defRPr sz="8200"/>
            </a:lvl1pPr>
          </a:lstStyle>
          <a:p>
            <a:r>
              <a:t>Title Text</a:t>
            </a:r>
          </a:p>
        </p:txBody>
      </p:sp>
      <p:sp>
        <p:nvSpPr>
          <p:cNvPr id="186" name="Slide Number"/>
          <p:cNvSpPr txBox="1">
            <a:spLocks noGrp="1"/>
          </p:cNvSpPr>
          <p:nvPr>
            <p:ph type="sldNum" sz="quarter" idx="2"/>
          </p:nvPr>
        </p:nvSpPr>
        <p:spPr>
          <a:xfrm>
            <a:off x="63436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Master #16">
    <p:spTree>
      <p:nvGrpSpPr>
        <p:cNvPr id="1" name=""/>
        <p:cNvGrpSpPr/>
        <p:nvPr/>
      </p:nvGrpSpPr>
      <p:grpSpPr>
        <a:xfrm>
          <a:off x="0" y="0"/>
          <a:ext cx="0" cy="0"/>
          <a:chOff x="0" y="0"/>
          <a:chExt cx="0" cy="0"/>
        </a:xfrm>
      </p:grpSpPr>
      <p:sp>
        <p:nvSpPr>
          <p:cNvPr id="193" name="Title Text"/>
          <p:cNvSpPr txBox="1">
            <a:spLocks noGrp="1"/>
          </p:cNvSpPr>
          <p:nvPr>
            <p:ph type="title"/>
          </p:nvPr>
        </p:nvSpPr>
        <p:spPr>
          <a:prstGeom prst="rect">
            <a:avLst/>
          </a:prstGeom>
        </p:spPr>
        <p:txBody>
          <a:bodyPr>
            <a:normAutofit/>
          </a:bodyPr>
          <a:lstStyle>
            <a:lvl1pPr>
              <a:defRPr sz="8200"/>
            </a:lvl1pPr>
          </a:lstStyle>
          <a:p>
            <a:r>
              <a:t>Title Text</a:t>
            </a:r>
          </a:p>
        </p:txBody>
      </p:sp>
      <p:sp>
        <p:nvSpPr>
          <p:cNvPr id="194" name="Body Level One…"/>
          <p:cNvSpPr txBox="1">
            <a:spLocks noGrp="1"/>
          </p:cNvSpPr>
          <p:nvPr>
            <p:ph type="body" idx="1"/>
          </p:nvPr>
        </p:nvSpPr>
        <p:spPr>
          <a:xfrm>
            <a:off x="1270000" y="2768600"/>
            <a:ext cx="10464800" cy="5715000"/>
          </a:xfrm>
          <a:prstGeom prst="rect">
            <a:avLst/>
          </a:prstGeom>
        </p:spPr>
        <p:txBody>
          <a:bodyPr>
            <a:normAutofit/>
          </a:bodyPr>
          <a:lstStyle>
            <a:lvl1pPr>
              <a:spcBef>
                <a:spcPts val="2500"/>
              </a:spcBef>
              <a:defRPr sz="4000"/>
            </a:lvl1pPr>
            <a:lvl2pPr>
              <a:spcBef>
                <a:spcPts val="2500"/>
              </a:spcBef>
              <a:defRPr sz="4000"/>
            </a:lvl2pPr>
            <a:lvl3pPr>
              <a:spcBef>
                <a:spcPts val="2500"/>
              </a:spcBef>
              <a:defRPr sz="4000"/>
            </a:lvl3pPr>
            <a:lvl4pPr>
              <a:spcBef>
                <a:spcPts val="2500"/>
              </a:spcBef>
              <a:defRPr sz="4000"/>
            </a:lvl4pPr>
            <a:lvl5pPr>
              <a:spcBef>
                <a:spcPts val="2500"/>
              </a:spcBef>
              <a:defRPr sz="4000"/>
            </a:lvl5pPr>
          </a:lstStyle>
          <a:p>
            <a:r>
              <a:t>Body Level One</a:t>
            </a:r>
          </a:p>
          <a:p>
            <a:pPr lvl="1"/>
            <a:r>
              <a:t>Body Level Two</a:t>
            </a:r>
          </a:p>
          <a:p>
            <a:pPr lvl="2"/>
            <a:r>
              <a:t>Body Level Three</a:t>
            </a:r>
          </a:p>
          <a:p>
            <a:pPr lvl="3"/>
            <a:r>
              <a:t>Body Level Four</a:t>
            </a:r>
          </a:p>
          <a:p>
            <a:pPr lvl="4"/>
            <a:r>
              <a:t>Body Level Five</a:t>
            </a:r>
          </a:p>
        </p:txBody>
      </p:sp>
      <p:sp>
        <p:nvSpPr>
          <p:cNvPr id="195" name="Slide Number"/>
          <p:cNvSpPr txBox="1">
            <a:spLocks noGrp="1"/>
          </p:cNvSpPr>
          <p:nvPr>
            <p:ph type="sldNum" sz="quarter" idx="2"/>
          </p:nvPr>
        </p:nvSpPr>
        <p:spPr>
          <a:xfrm>
            <a:off x="63436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02" name="Title Text"/>
          <p:cNvSpPr txBox="1">
            <a:spLocks noGrp="1"/>
          </p:cNvSpPr>
          <p:nvPr>
            <p:ph type="title"/>
          </p:nvPr>
        </p:nvSpPr>
        <p:spPr>
          <a:xfrm>
            <a:off x="1270000" y="1638300"/>
            <a:ext cx="10464800" cy="3302000"/>
          </a:xfrm>
          <a:prstGeom prst="rect">
            <a:avLst/>
          </a:prstGeom>
        </p:spPr>
        <p:txBody>
          <a:bodyPr anchor="b">
            <a:normAutofit/>
          </a:bodyPr>
          <a:lstStyle>
            <a:lvl1pPr>
              <a:defRPr sz="8200"/>
            </a:lvl1pPr>
          </a:lstStyle>
          <a:p>
            <a:r>
              <a:t>Title Text</a:t>
            </a:r>
          </a:p>
        </p:txBody>
      </p:sp>
      <p:sp>
        <p:nvSpPr>
          <p:cNvPr id="203" name="Slide Number"/>
          <p:cNvSpPr txBox="1">
            <a:spLocks noGrp="1"/>
          </p:cNvSpPr>
          <p:nvPr>
            <p:ph type="sldNum" sz="quarter" idx="2"/>
          </p:nvPr>
        </p:nvSpPr>
        <p:spPr>
          <a:xfrm>
            <a:off x="63436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270000" y="2971800"/>
            <a:ext cx="10464800" cy="38100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21"/>
          </p:nvPr>
        </p:nvSpPr>
        <p:spPr>
          <a:xfrm>
            <a:off x="3454400" y="1803400"/>
            <a:ext cx="6096000" cy="45720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270000" y="7366000"/>
            <a:ext cx="10464800" cy="17018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21"/>
          </p:nvPr>
        </p:nvSpPr>
        <p:spPr>
          <a:xfrm>
            <a:off x="3454400" y="1803400"/>
            <a:ext cx="6096000" cy="45720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270000" y="7366000"/>
            <a:ext cx="10464800" cy="1701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4" name="Slide Number"/>
          <p:cNvSpPr txBox="1">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a:defRPr sz="1800"/>
            </a:lvl1pPr>
          </a:lstStyle>
          <a:p>
            <a:fld id="{86CB4B4D-7CA3-9044-876B-883B54F8677D}" type="slidenum">
              <a:rPr/>
              <a:pPr/>
              <a:t>‹nº›</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med"/>
  <p:txStyles>
    <p:titleStyle>
      <a:lvl1pPr marL="0" marR="0" indent="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5pPr>
      <a:lvl6pPr marL="30226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6pPr>
      <a:lvl7pPr marL="33782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7pPr>
      <a:lvl8pPr marL="37338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8pPr>
      <a:lvl9pPr marL="40894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witter.com/pauloborba" TargetMode="External"/><Relationship Id="rId2" Type="http://schemas.openxmlformats.org/officeDocument/2006/relationships/hyperlink" Target="mailto:phmb@cin.ufpe.b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ultimatesdlc.com/spiral-model/?share=press-this"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7.tiff"/><Relationship Id="rId4" Type="http://schemas.openxmlformats.org/officeDocument/2006/relationships/hyperlink" Target="http://04126030sasd.blogspot.com/2011/07/waterfall-model.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toggl.com/developer-methods-infographic" TargetMode="External"/><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s://docs.google.com/forms/d/e/1FAIpQLScy6AzSqIrhuVTEZDndr3wMoHPG99oq1o8UF488cdE8nf434w/viewform?usp=sf_link"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twitter.com/pauloborba" TargetMode="External"/><Relationship Id="rId2" Type="http://schemas.openxmlformats.org/officeDocument/2006/relationships/hyperlink" Target="mailto:phmb@cin.ufpe.br"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2"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213"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214"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b="1">
                <a:solidFill>
                  <a:srgbClr val="F3F9F6"/>
                </a:solidFill>
                <a:latin typeface="Courier New"/>
                <a:ea typeface="Courier New"/>
                <a:cs typeface="Courier New"/>
                <a:sym typeface="Courier New"/>
              </a:defRPr>
            </a:pPr>
            <a:r>
              <a:rPr u="sng">
                <a:hlinkClick r:id="rId2"/>
              </a:rPr>
              <a:t>phmb@cin.ufpe.br</a:t>
            </a:r>
            <a:r>
              <a:t> ◈ </a:t>
            </a:r>
            <a:r>
              <a:rPr u="sng">
                <a:hlinkClick r:id="rId3"/>
              </a:rPr>
              <a:t>twitter.com/pauloborba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9" name="Tasks"/>
          <p:cNvSpPr txBox="1">
            <a:spLocks noGrp="1"/>
          </p:cNvSpPr>
          <p:nvPr>
            <p:ph type="title"/>
          </p:nvPr>
        </p:nvSpPr>
        <p:spPr>
          <a:prstGeom prst="rect">
            <a:avLst/>
          </a:prstGeom>
        </p:spPr>
        <p:txBody>
          <a:bodyPr/>
          <a:lstStyle/>
          <a:p>
            <a:r>
              <a:rPr>
                <a:solidFill>
                  <a:schemeClr val="bg1"/>
                </a:solidFill>
              </a:rPr>
              <a:t>Tasks</a:t>
            </a:r>
          </a:p>
        </p:txBody>
      </p:sp>
      <p:sp>
        <p:nvSpPr>
          <p:cNvPr id="240" name="Fix a bug…"/>
          <p:cNvSpPr txBox="1">
            <a:spLocks noGrp="1"/>
          </p:cNvSpPr>
          <p:nvPr>
            <p:ph type="body" idx="1"/>
          </p:nvPr>
        </p:nvSpPr>
        <p:spPr>
          <a:prstGeom prst="rect">
            <a:avLst/>
          </a:prstGeom>
        </p:spPr>
        <p:txBody>
          <a:bodyPr>
            <a:normAutofit fontScale="92500"/>
          </a:bodyPr>
          <a:lstStyle/>
          <a:p>
            <a:pPr marL="862330" indent="-554355" defTabSz="566674">
              <a:spcBef>
                <a:spcPts val="2300"/>
              </a:spcBef>
              <a:defRPr sz="4074"/>
            </a:pPr>
            <a:r>
              <a:rPr>
                <a:solidFill>
                  <a:schemeClr val="bg1"/>
                </a:solidFill>
              </a:rPr>
              <a:t>Fix a bug </a:t>
            </a:r>
          </a:p>
          <a:p>
            <a:pPr marL="862330" indent="-554355" defTabSz="566674">
              <a:spcBef>
                <a:spcPts val="2300"/>
              </a:spcBef>
              <a:defRPr sz="4074"/>
            </a:pPr>
            <a:r>
              <a:rPr>
                <a:solidFill>
                  <a:schemeClr val="bg1"/>
                </a:solidFill>
              </a:rPr>
              <a:t>Implement a new scenario or feature</a:t>
            </a:r>
          </a:p>
          <a:p>
            <a:pPr marL="862330" indent="-554355" defTabSz="566674">
              <a:spcBef>
                <a:spcPts val="2300"/>
              </a:spcBef>
              <a:defRPr sz="4074"/>
            </a:pPr>
            <a:r>
              <a:rPr>
                <a:solidFill>
                  <a:schemeClr val="bg1"/>
                </a:solidFill>
              </a:rPr>
              <a:t>Change the implementation of an existing feature</a:t>
            </a:r>
          </a:p>
          <a:p>
            <a:pPr marL="862330" indent="-554355" defTabSz="566674">
              <a:spcBef>
                <a:spcPts val="2300"/>
              </a:spcBef>
              <a:defRPr sz="4074"/>
            </a:pPr>
            <a:r>
              <a:rPr>
                <a:solidFill>
                  <a:schemeClr val="bg1"/>
                </a:solidFill>
              </a:rPr>
              <a:t>Refactor</a:t>
            </a:r>
          </a:p>
          <a:p>
            <a:pPr marL="862330" indent="-554355" defTabSz="566674">
              <a:spcBef>
                <a:spcPts val="2300"/>
              </a:spcBef>
              <a:defRPr sz="4074"/>
            </a:pPr>
            <a:r>
              <a:rPr>
                <a:solidFill>
                  <a:schemeClr val="bg1"/>
                </a:solidFill>
              </a:rPr>
              <a:t>Improve performance</a:t>
            </a:r>
          </a:p>
          <a:p>
            <a:pPr marL="862330" indent="-554355" defTabSz="566674">
              <a:spcBef>
                <a:spcPts val="2300"/>
              </a:spcBef>
              <a:defRPr sz="4074"/>
            </a:pPr>
            <a:r>
              <a:rPr>
                <a:solidFill>
                  <a:schemeClr val="bg1"/>
                </a:solidFill>
              </a:rPr>
              <a:t>Study, investigate, prepare, organize, etc.</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4" name="Lists of tasks, really"/>
          <p:cNvSpPr txBox="1">
            <a:spLocks noGrp="1"/>
          </p:cNvSpPr>
          <p:nvPr>
            <p:ph type="title"/>
          </p:nvPr>
        </p:nvSpPr>
        <p:spPr>
          <a:prstGeom prst="rect">
            <a:avLst/>
          </a:prstGeom>
        </p:spPr>
        <p:txBody>
          <a:bodyPr/>
          <a:lstStyle/>
          <a:p>
            <a:r>
              <a:rPr>
                <a:solidFill>
                  <a:schemeClr val="bg1"/>
                </a:solidFill>
              </a:rPr>
              <a:t>Lists of tasks, really</a:t>
            </a:r>
          </a:p>
        </p:txBody>
      </p:sp>
      <p:pic>
        <p:nvPicPr>
          <p:cNvPr id="245" name="Image" descr="Image"/>
          <p:cNvPicPr>
            <a:picLocks noChangeAspect="1"/>
          </p:cNvPicPr>
          <p:nvPr/>
        </p:nvPicPr>
        <p:blipFill>
          <a:blip r:embed="rId2">
            <a:extLst/>
          </a:blip>
          <a:stretch>
            <a:fillRect/>
          </a:stretch>
        </p:blipFill>
        <p:spPr>
          <a:xfrm>
            <a:off x="-1" y="2930593"/>
            <a:ext cx="13004801" cy="621629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7" name="For early and recurrent delivery and feedback, tasks are grouped in iterations (sprints)"/>
          <p:cNvSpPr txBox="1">
            <a:spLocks noGrp="1"/>
          </p:cNvSpPr>
          <p:nvPr>
            <p:ph type="title"/>
          </p:nvPr>
        </p:nvSpPr>
        <p:spPr>
          <a:xfrm>
            <a:off x="1270000" y="1692920"/>
            <a:ext cx="10464800" cy="6367761"/>
          </a:xfrm>
          <a:prstGeom prst="rect">
            <a:avLst/>
          </a:prstGeom>
        </p:spPr>
        <p:txBody>
          <a:bodyPr/>
          <a:lstStyle/>
          <a:p>
            <a:r>
              <a:rPr>
                <a:solidFill>
                  <a:schemeClr val="bg1"/>
                </a:solidFill>
              </a:rPr>
              <a:t>For early and recurrent delivery and feedback, tasks are grouped in iterations (sprints)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1" name="Image" descr="Image"/>
          <p:cNvPicPr>
            <a:picLocks noChangeAspect="1"/>
          </p:cNvPicPr>
          <p:nvPr/>
        </p:nvPicPr>
        <p:blipFill>
          <a:blip r:embed="rId2">
            <a:extLst/>
          </a:blip>
          <a:stretch>
            <a:fillRect/>
          </a:stretch>
        </p:blipFill>
        <p:spPr>
          <a:xfrm>
            <a:off x="227968" y="2957776"/>
            <a:ext cx="12776832" cy="316667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3" name="Iterations"/>
          <p:cNvSpPr txBox="1">
            <a:spLocks noGrp="1"/>
          </p:cNvSpPr>
          <p:nvPr>
            <p:ph type="title"/>
          </p:nvPr>
        </p:nvSpPr>
        <p:spPr>
          <a:prstGeom prst="rect">
            <a:avLst/>
          </a:prstGeom>
        </p:spPr>
        <p:txBody>
          <a:bodyPr/>
          <a:lstStyle/>
          <a:p>
            <a:r>
              <a:rPr>
                <a:solidFill>
                  <a:schemeClr val="bg1"/>
                </a:solidFill>
              </a:rPr>
              <a:t>Iterations</a:t>
            </a:r>
          </a:p>
        </p:txBody>
      </p:sp>
      <p:sp>
        <p:nvSpPr>
          <p:cNvPr id="254" name="are defined by a (sprint) backlog, accordingly to stakeholders' priorities…"/>
          <p:cNvSpPr txBox="1">
            <a:spLocks noGrp="1"/>
          </p:cNvSpPr>
          <p:nvPr>
            <p:ph type="body" idx="1"/>
          </p:nvPr>
        </p:nvSpPr>
        <p:spPr>
          <a:xfrm>
            <a:off x="1270000" y="2628900"/>
            <a:ext cx="10464800" cy="6396981"/>
          </a:xfrm>
          <a:prstGeom prst="rect">
            <a:avLst/>
          </a:prstGeom>
        </p:spPr>
        <p:txBody>
          <a:bodyPr/>
          <a:lstStyle/>
          <a:p>
            <a:r>
              <a:rPr>
                <a:solidFill>
                  <a:schemeClr val="bg1"/>
                </a:solidFill>
              </a:rPr>
              <a:t>are defined by a (sprint) backlog, accordingly to stakeholders' priorities</a:t>
            </a:r>
          </a:p>
          <a:p>
            <a:r>
              <a:rPr>
                <a:solidFill>
                  <a:schemeClr val="bg1"/>
                </a:solidFill>
              </a:rPr>
              <a:t>last from one to four weeks</a:t>
            </a:r>
          </a:p>
          <a:p>
            <a:r>
              <a:rPr>
                <a:solidFill>
                  <a:schemeClr val="bg1"/>
                </a:solidFill>
              </a:rPr>
              <a:t>incrementally develop the system</a:t>
            </a:r>
          </a:p>
          <a:p>
            <a:r>
              <a:rPr>
                <a:solidFill>
                  <a:schemeClr val="bg1"/>
                </a:solidFill>
              </a:rPr>
              <a:t>assign each task to a team member (owner)</a:t>
            </a:r>
          </a:p>
          <a:p>
            <a:r>
              <a:rPr>
                <a:solidFill>
                  <a:schemeClr val="bg1"/>
                </a:solidFill>
              </a:rPr>
              <a:t>perform tasks in 4 to 16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6" name="Software development models, spiral"/>
          <p:cNvSpPr txBox="1">
            <a:spLocks noGrp="1"/>
          </p:cNvSpPr>
          <p:nvPr>
            <p:ph type="title"/>
          </p:nvPr>
        </p:nvSpPr>
        <p:spPr>
          <a:prstGeom prst="rect">
            <a:avLst/>
          </a:prstGeom>
        </p:spPr>
        <p:txBody>
          <a:bodyPr/>
          <a:lstStyle/>
          <a:p>
            <a:r>
              <a:rPr>
                <a:solidFill>
                  <a:schemeClr val="bg1"/>
                </a:solidFill>
              </a:rPr>
              <a:t>Software development models, spiral</a:t>
            </a:r>
          </a:p>
        </p:txBody>
      </p:sp>
      <p:pic>
        <p:nvPicPr>
          <p:cNvPr id="257" name="Image" descr="Image"/>
          <p:cNvPicPr>
            <a:picLocks noChangeAspect="1"/>
          </p:cNvPicPr>
          <p:nvPr/>
        </p:nvPicPr>
        <p:blipFill>
          <a:blip r:embed="rId2">
            <a:extLst/>
          </a:blip>
          <a:stretch>
            <a:fillRect/>
          </a:stretch>
        </p:blipFill>
        <p:spPr>
          <a:xfrm>
            <a:off x="2413895" y="3124781"/>
            <a:ext cx="8177010" cy="6132758"/>
          </a:xfrm>
          <a:prstGeom prst="rect">
            <a:avLst/>
          </a:prstGeom>
          <a:ln w="12700">
            <a:miter lim="400000"/>
          </a:ln>
        </p:spPr>
      </p:pic>
      <p:sp>
        <p:nvSpPr>
          <p:cNvPr id="258" name="http://ultimatesdlc.com/spiral-model/?share=press-this"/>
          <p:cNvSpPr txBox="1"/>
          <p:nvPr/>
        </p:nvSpPr>
        <p:spPr>
          <a:xfrm>
            <a:off x="3952416" y="9241087"/>
            <a:ext cx="5099968"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u="sng">
                <a:hlinkClick r:id="rId3"/>
              </a:defRPr>
            </a:lvl1pPr>
          </a:lstStyle>
          <a:p>
            <a:pPr>
              <a:defRPr u="none"/>
            </a:pPr>
            <a:r>
              <a:rPr u="sng">
                <a:hlinkClick r:id="rId3"/>
              </a:rPr>
              <a:t>http://ultimatesdlc.com/spiral-model/?share=press-this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0" name="Diverse processes and domains"/>
          <p:cNvSpPr txBox="1">
            <a:spLocks noGrp="1"/>
          </p:cNvSpPr>
          <p:nvPr>
            <p:ph type="title"/>
          </p:nvPr>
        </p:nvSpPr>
        <p:spPr>
          <a:prstGeom prst="rect">
            <a:avLst/>
          </a:prstGeom>
        </p:spPr>
        <p:txBody>
          <a:bodyPr/>
          <a:lstStyle/>
          <a:p>
            <a:r>
              <a:rPr>
                <a:solidFill>
                  <a:schemeClr val="bg1"/>
                </a:solidFill>
              </a:rPr>
              <a:t>Diverse processes and domains</a:t>
            </a:r>
          </a:p>
        </p:txBody>
      </p:sp>
      <p:sp>
        <p:nvSpPr>
          <p:cNvPr id="261" name="Web systems…"/>
          <p:cNvSpPr txBox="1">
            <a:spLocks noGrp="1"/>
          </p:cNvSpPr>
          <p:nvPr>
            <p:ph type="body" idx="1"/>
          </p:nvPr>
        </p:nvSpPr>
        <p:spPr>
          <a:xfrm>
            <a:off x="1270000" y="2768600"/>
            <a:ext cx="10464800" cy="6677103"/>
          </a:xfrm>
          <a:prstGeom prst="rect">
            <a:avLst/>
          </a:prstGeom>
        </p:spPr>
        <p:txBody>
          <a:bodyPr/>
          <a:lstStyle/>
          <a:p>
            <a:pPr>
              <a:defRPr>
                <a:solidFill>
                  <a:srgbClr val="FEFB27"/>
                </a:solidFill>
              </a:defRPr>
            </a:pPr>
            <a:r>
              <a:rPr>
                <a:solidFill>
                  <a:schemeClr val="bg1"/>
                </a:solidFill>
              </a:rPr>
              <a:t>Web systems</a:t>
            </a:r>
          </a:p>
          <a:p>
            <a:pPr>
              <a:defRPr>
                <a:solidFill>
                  <a:srgbClr val="FEFB27"/>
                </a:solidFill>
              </a:defRPr>
            </a:pPr>
            <a:r>
              <a:rPr>
                <a:solidFill>
                  <a:schemeClr val="bg1"/>
                </a:solidFill>
              </a:rPr>
              <a:t>Mobile applications</a:t>
            </a:r>
          </a:p>
          <a:p>
            <a:pPr>
              <a:defRPr>
                <a:solidFill>
                  <a:srgbClr val="FEFB27"/>
                </a:solidFill>
              </a:defRPr>
            </a:pPr>
            <a:r>
              <a:rPr>
                <a:solidFill>
                  <a:schemeClr val="bg1"/>
                </a:solidFill>
              </a:rPr>
              <a:t>Embedded software</a:t>
            </a:r>
          </a:p>
          <a:p>
            <a:r>
              <a:rPr>
                <a:solidFill>
                  <a:schemeClr val="bg1"/>
                </a:solidFill>
              </a:rPr>
              <a:t>Startups</a:t>
            </a:r>
          </a:p>
          <a:p>
            <a:r>
              <a:rPr>
                <a:solidFill>
                  <a:schemeClr val="bg1"/>
                </a:solidFill>
              </a:rPr>
              <a:t>Information systems</a:t>
            </a:r>
          </a:p>
          <a:p>
            <a:r>
              <a:rPr>
                <a:solidFill>
                  <a:schemeClr val="bg1"/>
                </a:solidFill>
              </a:rPr>
              <a:t>Banks</a:t>
            </a:r>
          </a:p>
          <a:p>
            <a:r>
              <a:rPr>
                <a:solidFill>
                  <a:schemeClr val="bg1"/>
                </a:solidFill>
              </a:rPr>
              <a:t>Google/Facebook/Microsoft/Amazon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3" name="Software development models, waterfall and V"/>
          <p:cNvSpPr txBox="1">
            <a:spLocks noGrp="1"/>
          </p:cNvSpPr>
          <p:nvPr>
            <p:ph type="title"/>
          </p:nvPr>
        </p:nvSpPr>
        <p:spPr>
          <a:prstGeom prst="rect">
            <a:avLst/>
          </a:prstGeom>
        </p:spPr>
        <p:txBody>
          <a:bodyPr/>
          <a:lstStyle/>
          <a:p>
            <a:r>
              <a:rPr>
                <a:solidFill>
                  <a:schemeClr val="bg1"/>
                </a:solidFill>
              </a:rPr>
              <a:t>Software development models, waterfall and V</a:t>
            </a:r>
          </a:p>
        </p:txBody>
      </p:sp>
      <p:pic>
        <p:nvPicPr>
          <p:cNvPr id="264" name="Image" descr="Image"/>
          <p:cNvPicPr>
            <a:picLocks noChangeAspect="1"/>
          </p:cNvPicPr>
          <p:nvPr/>
        </p:nvPicPr>
        <p:blipFill>
          <a:blip r:embed="rId3">
            <a:extLst/>
          </a:blip>
          <a:stretch>
            <a:fillRect/>
          </a:stretch>
        </p:blipFill>
        <p:spPr>
          <a:xfrm>
            <a:off x="150965" y="2991064"/>
            <a:ext cx="6387819" cy="3864236"/>
          </a:xfrm>
          <a:prstGeom prst="rect">
            <a:avLst/>
          </a:prstGeom>
          <a:ln w="12700">
            <a:miter lim="400000"/>
          </a:ln>
        </p:spPr>
      </p:pic>
      <p:sp>
        <p:nvSpPr>
          <p:cNvPr id="265" name="http://04126030sasd.blogspot.com/2011/07/waterfall-model.html"/>
          <p:cNvSpPr txBox="1"/>
          <p:nvPr/>
        </p:nvSpPr>
        <p:spPr>
          <a:xfrm>
            <a:off x="695463" y="6926287"/>
            <a:ext cx="5072510"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 u="sng">
                <a:hlinkClick r:id="rId4"/>
              </a:defRPr>
            </a:lvl1pPr>
          </a:lstStyle>
          <a:p>
            <a:pPr>
              <a:defRPr u="none"/>
            </a:pPr>
            <a:r>
              <a:rPr u="sng">
                <a:hlinkClick r:id="rId4"/>
              </a:rPr>
              <a:t>http://04126030sasd.blogspot.com/2011/07/waterfall-model.html</a:t>
            </a:r>
          </a:p>
        </p:txBody>
      </p:sp>
      <p:pic>
        <p:nvPicPr>
          <p:cNvPr id="266" name="Image" descr="Image"/>
          <p:cNvPicPr>
            <a:picLocks noChangeAspect="1"/>
          </p:cNvPicPr>
          <p:nvPr/>
        </p:nvPicPr>
        <p:blipFill>
          <a:blip r:embed="rId5">
            <a:extLst/>
          </a:blip>
          <a:stretch>
            <a:fillRect/>
          </a:stretch>
        </p:blipFill>
        <p:spPr>
          <a:xfrm>
            <a:off x="6652128" y="5127123"/>
            <a:ext cx="6264907" cy="4308247"/>
          </a:xfrm>
          <a:prstGeom prst="rect">
            <a:avLst/>
          </a:prstGeom>
          <a:ln w="12700">
            <a:miter lim="400000"/>
          </a:ln>
        </p:spPr>
      </p:pic>
      <p:sp>
        <p:nvSpPr>
          <p:cNvPr id="267" name="http://crackmba.com/v-shaped-model/"/>
          <p:cNvSpPr txBox="1"/>
          <p:nvPr/>
        </p:nvSpPr>
        <p:spPr>
          <a:xfrm>
            <a:off x="8176047" y="9383299"/>
            <a:ext cx="3217070"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vl1pPr>
          </a:lstStyle>
          <a:p>
            <a:r>
              <a:t>http://crackmba.com/v-shaped-model/</a:t>
            </a:r>
          </a:p>
        </p:txBody>
      </p:sp>
      <p:sp>
        <p:nvSpPr>
          <p:cNvPr id="268" name="misinterpreted!"/>
          <p:cNvSpPr/>
          <p:nvPr/>
        </p:nvSpPr>
        <p:spPr>
          <a:xfrm>
            <a:off x="1471195" y="7657810"/>
            <a:ext cx="3747664" cy="1755914"/>
          </a:xfrm>
          <a:prstGeom prst="wedgeEllipseCallout">
            <a:avLst>
              <a:gd name="adj1" fmla="val -40744"/>
              <a:gd name="adj2" fmla="val -69027"/>
            </a:avLst>
          </a:prstGeom>
          <a:blipFill>
            <a:blip r:embed="rId6"/>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misinterpreted!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2" name="pasted-image-small.png" descr="pasted-image-small.png"/>
          <p:cNvPicPr>
            <a:picLocks noChangeAspect="1"/>
          </p:cNvPicPr>
          <p:nvPr/>
        </p:nvPicPr>
        <p:blipFill>
          <a:blip r:embed="rId2">
            <a:extLst/>
          </a:blip>
          <a:srcRect/>
          <a:stretch>
            <a:fillRect/>
          </a:stretch>
        </p:blipFill>
        <p:spPr>
          <a:xfrm>
            <a:off x="-80719" y="-1107358"/>
            <a:ext cx="6439366" cy="28239443"/>
          </a:xfrm>
          <a:prstGeom prst="rect">
            <a:avLst/>
          </a:prstGeom>
          <a:ln w="12700">
            <a:miter lim="400000"/>
          </a:ln>
        </p:spPr>
      </p:pic>
      <p:sp>
        <p:nvSpPr>
          <p:cNvPr id="273" name="Text"/>
          <p:cNvSpPr txBox="1"/>
          <p:nvPr/>
        </p:nvSpPr>
        <p:spPr>
          <a:xfrm>
            <a:off x="10161310" y="9386487"/>
            <a:ext cx="562894" cy="393701"/>
          </a:xfrm>
          <a:prstGeom prst="rect">
            <a:avLst/>
          </a:prstGeom>
          <a:ln w="12700">
            <a:miter lim="400000"/>
          </a:ln>
        </p:spPr>
        <p:txBody>
          <a:bodyPr wrap="none" lIns="50800" tIns="50800" rIns="50800" bIns="50800" anchor="ctr">
            <a:spAutoFit/>
          </a:bodyPr>
          <a:lstStyle/>
          <a:p>
            <a:pPr>
              <a:defRPr sz="2000"/>
            </a:pPr>
            <a:endParaRPr/>
          </a:p>
        </p:txBody>
      </p:sp>
      <p:pic>
        <p:nvPicPr>
          <p:cNvPr id="274" name="pasted-image-small.png" descr="pasted-image-small.png"/>
          <p:cNvPicPr>
            <a:picLocks noChangeAspect="1"/>
          </p:cNvPicPr>
          <p:nvPr/>
        </p:nvPicPr>
        <p:blipFill>
          <a:blip r:embed="rId2">
            <a:extLst/>
          </a:blip>
          <a:stretch>
            <a:fillRect/>
          </a:stretch>
        </p:blipFill>
        <p:spPr>
          <a:xfrm>
            <a:off x="6418957" y="-9979939"/>
            <a:ext cx="6439366" cy="2823944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6" name="pasted-image-small.png" descr="pasted-image-small.png"/>
          <p:cNvPicPr>
            <a:picLocks noChangeAspect="1"/>
          </p:cNvPicPr>
          <p:nvPr/>
        </p:nvPicPr>
        <p:blipFill>
          <a:blip r:embed="rId2">
            <a:extLst/>
          </a:blip>
          <a:stretch>
            <a:fillRect/>
          </a:stretch>
        </p:blipFill>
        <p:spPr>
          <a:xfrm>
            <a:off x="3282717" y="-18493056"/>
            <a:ext cx="6439366" cy="28239443"/>
          </a:xfrm>
          <a:prstGeom prst="rect">
            <a:avLst/>
          </a:prstGeom>
          <a:ln w="12700">
            <a:miter lim="400000"/>
          </a:ln>
        </p:spPr>
      </p:pic>
      <p:sp>
        <p:nvSpPr>
          <p:cNvPr id="277" name="https://toggl.com/developer-methods-infographic"/>
          <p:cNvSpPr txBox="1"/>
          <p:nvPr/>
        </p:nvSpPr>
        <p:spPr>
          <a:xfrm>
            <a:off x="9855115" y="9455799"/>
            <a:ext cx="3096817"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u="sng">
                <a:hlinkClick r:id="rId3"/>
              </a:defRPr>
            </a:lvl1pPr>
          </a:lstStyle>
          <a:p>
            <a:pPr>
              <a:defRPr u="none"/>
            </a:pPr>
            <a:r>
              <a:rPr u="sng">
                <a:hlinkClick r:id="rId3"/>
              </a:rPr>
              <a:t>https://toggl.com/developer-methods-infographic</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6" name="To do before class"/>
          <p:cNvSpPr txBox="1">
            <a:spLocks noGrp="1"/>
          </p:cNvSpPr>
          <p:nvPr>
            <p:ph type="title"/>
          </p:nvPr>
        </p:nvSpPr>
        <p:spPr>
          <a:prstGeom prst="rect">
            <a:avLst/>
          </a:prstGeom>
        </p:spPr>
        <p:txBody>
          <a:bodyPr/>
          <a:lstStyle/>
          <a:p>
            <a:r>
              <a:rPr>
                <a:solidFill>
                  <a:schemeClr val="bg1"/>
                </a:solidFill>
              </a:rPr>
              <a:t>To do before class</a:t>
            </a:r>
          </a:p>
        </p:txBody>
      </p:sp>
      <p:sp>
        <p:nvSpPr>
          <p:cNvPr id="217" name="Watch video…"/>
          <p:cNvSpPr txBox="1">
            <a:spLocks noGrp="1"/>
          </p:cNvSpPr>
          <p:nvPr>
            <p:ph type="body" idx="1"/>
          </p:nvPr>
        </p:nvSpPr>
        <p:spPr>
          <a:xfrm>
            <a:off x="1270000" y="2768600"/>
            <a:ext cx="10464800" cy="6420876"/>
          </a:xfrm>
          <a:prstGeom prst="rect">
            <a:avLst/>
          </a:prstGeom>
        </p:spPr>
        <p:txBody>
          <a:bodyPr/>
          <a:lstStyle/>
          <a:p>
            <a:r>
              <a:rPr>
                <a:solidFill>
                  <a:schemeClr val="bg1"/>
                </a:solidFill>
              </a:rPr>
              <a:t>Watch video</a:t>
            </a:r>
          </a:p>
          <a:p>
            <a:r>
              <a:rPr>
                <a:solidFill>
                  <a:schemeClr val="bg1"/>
                </a:solidFill>
              </a:rPr>
              <a:t>Read related parts of chapters 7 and 10 in the textbook</a:t>
            </a:r>
          </a:p>
          <a:p>
            <a:r>
              <a:rPr>
                <a:solidFill>
                  <a:schemeClr val="bg1"/>
                </a:solidFill>
              </a:rPr>
              <a:t>Send questions and opinions through slack</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extLst/>
          </a:blip>
          <a:srcRect b="53537"/>
          <a:stretch>
            <a:fillRect/>
          </a:stretch>
        </p:blipFill>
        <p:spPr>
          <a:xfrm>
            <a:off x="2295326" y="137715"/>
            <a:ext cx="8414231" cy="947835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1" name="Image" descr="Image"/>
          <p:cNvPicPr>
            <a:picLocks noChangeAspect="1"/>
          </p:cNvPicPr>
          <p:nvPr/>
        </p:nvPicPr>
        <p:blipFill>
          <a:blip r:embed="rId2">
            <a:extLst/>
          </a:blip>
          <a:srcRect t="45902"/>
          <a:stretch>
            <a:fillRect/>
          </a:stretch>
        </p:blipFill>
        <p:spPr>
          <a:xfrm>
            <a:off x="2870993" y="114101"/>
            <a:ext cx="7262706" cy="952556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3" name="Image" descr="Image"/>
          <p:cNvPicPr>
            <a:picLocks noChangeAspect="1"/>
          </p:cNvPicPr>
          <p:nvPr/>
        </p:nvPicPr>
        <p:blipFill>
          <a:blip r:embed="rId3">
            <a:extLst/>
          </a:blip>
          <a:stretch>
            <a:fillRect/>
          </a:stretch>
        </p:blipFill>
        <p:spPr>
          <a:xfrm>
            <a:off x="640289" y="889682"/>
            <a:ext cx="11389747" cy="7974236"/>
          </a:xfrm>
          <a:prstGeom prst="rect">
            <a:avLst/>
          </a:prstGeom>
          <a:ln w="12700">
            <a:miter lim="400000"/>
          </a:ln>
        </p:spPr>
      </p:pic>
      <p:sp>
        <p:nvSpPr>
          <p:cNvPr id="284" name="https://martinfowler.com/bliki/WaterfallProcess.html"/>
          <p:cNvSpPr txBox="1"/>
          <p:nvPr/>
        </p:nvSpPr>
        <p:spPr>
          <a:xfrm>
            <a:off x="4648334" y="9062142"/>
            <a:ext cx="738170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200">
                <a:latin typeface="Lucida Grande"/>
                <a:ea typeface="Lucida Grande"/>
                <a:cs typeface="Lucida Grande"/>
                <a:sym typeface="Lucida Grande"/>
              </a:defRPr>
            </a:lvl1pPr>
          </a:lstStyle>
          <a:p>
            <a:r>
              <a:t>https://martinfowler.com/bliki/WaterfallProcess.html</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8" name="Time"/>
          <p:cNvSpPr txBox="1">
            <a:spLocks noGrp="1"/>
          </p:cNvSpPr>
          <p:nvPr>
            <p:ph type="title"/>
          </p:nvPr>
        </p:nvSpPr>
        <p:spPr>
          <a:xfrm>
            <a:off x="1270000" y="2234920"/>
            <a:ext cx="10464800" cy="4879994"/>
          </a:xfrm>
          <a:prstGeom prst="rect">
            <a:avLst/>
          </a:prstGeom>
        </p:spPr>
        <p:txBody>
          <a:bodyPr/>
          <a:lstStyle>
            <a:lvl1pPr>
              <a:defRPr sz="14400"/>
            </a:lvl1pPr>
          </a:lstStyle>
          <a:p>
            <a:r>
              <a:rPr>
                <a:solidFill>
                  <a:schemeClr val="bg1"/>
                </a:solidFill>
              </a:rPr>
              <a:t>Time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0" name="To control time, we need to manage task estimations…"/>
          <p:cNvSpPr txBox="1">
            <a:spLocks noGrp="1"/>
          </p:cNvSpPr>
          <p:nvPr>
            <p:ph type="title"/>
          </p:nvPr>
        </p:nvSpPr>
        <p:spPr>
          <a:prstGeom prst="rect">
            <a:avLst/>
          </a:prstGeom>
        </p:spPr>
        <p:txBody>
          <a:bodyPr/>
          <a:lstStyle>
            <a:lvl1pPr>
              <a:defRPr sz="7200"/>
            </a:lvl1pPr>
          </a:lstStyle>
          <a:p>
            <a:r>
              <a:rPr>
                <a:solidFill>
                  <a:schemeClr val="bg1"/>
                </a:solidFill>
              </a:rPr>
              <a:t>To control time, we need to manage task estimations…</a:t>
            </a:r>
          </a:p>
        </p:txBody>
      </p:sp>
      <p:pic>
        <p:nvPicPr>
          <p:cNvPr id="291" name="Screen Shot 2014-11-02 at 4.26.17 PM.png" descr="Screen Shot 2014-11-02 at 4.26.17 PM.png"/>
          <p:cNvPicPr>
            <a:picLocks noChangeAspect="1"/>
          </p:cNvPicPr>
          <p:nvPr/>
        </p:nvPicPr>
        <p:blipFill>
          <a:blip r:embed="rId3">
            <a:extLst/>
          </a:blip>
          <a:stretch>
            <a:fillRect/>
          </a:stretch>
        </p:blipFill>
        <p:spPr>
          <a:xfrm>
            <a:off x="3677126" y="3225555"/>
            <a:ext cx="5650547" cy="6037812"/>
          </a:xfrm>
          <a:prstGeom prst="rect">
            <a:avLst/>
          </a:prstGeom>
          <a:ln w="12700">
            <a:miter lim="400000"/>
          </a:ln>
        </p:spPr>
      </p:pic>
      <p:sp>
        <p:nvSpPr>
          <p:cNvPr id="292" name="story = task"/>
          <p:cNvSpPr/>
          <p:nvPr/>
        </p:nvSpPr>
        <p:spPr>
          <a:xfrm>
            <a:off x="9867900" y="4639667"/>
            <a:ext cx="2282131" cy="1748285"/>
          </a:xfrm>
          <a:prstGeom prst="wedgeEllipseCallout">
            <a:avLst>
              <a:gd name="adj1" fmla="val -49385"/>
              <a:gd name="adj2" fmla="val 62853"/>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story = task</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6" name="Estimating by"/>
          <p:cNvSpPr txBox="1">
            <a:spLocks noGrp="1"/>
          </p:cNvSpPr>
          <p:nvPr>
            <p:ph type="title"/>
          </p:nvPr>
        </p:nvSpPr>
        <p:spPr>
          <a:prstGeom prst="rect">
            <a:avLst/>
          </a:prstGeom>
        </p:spPr>
        <p:txBody>
          <a:bodyPr/>
          <a:lstStyle/>
          <a:p>
            <a:r>
              <a:rPr>
                <a:solidFill>
                  <a:schemeClr val="bg1"/>
                </a:solidFill>
              </a:rPr>
              <a:t>Estimating by</a:t>
            </a:r>
          </a:p>
        </p:txBody>
      </p:sp>
      <p:sp>
        <p:nvSpPr>
          <p:cNvPr id="297" name="allocating points to tasks…"/>
          <p:cNvSpPr txBox="1">
            <a:spLocks noGrp="1"/>
          </p:cNvSpPr>
          <p:nvPr>
            <p:ph type="body" idx="1"/>
          </p:nvPr>
        </p:nvSpPr>
        <p:spPr>
          <a:xfrm>
            <a:off x="1270000" y="2768600"/>
            <a:ext cx="10464800" cy="6395230"/>
          </a:xfrm>
          <a:prstGeom prst="rect">
            <a:avLst/>
          </a:prstGeom>
        </p:spPr>
        <p:txBody>
          <a:bodyPr/>
          <a:lstStyle/>
          <a:p>
            <a:r>
              <a:rPr>
                <a:solidFill>
                  <a:schemeClr val="bg1"/>
                </a:solidFill>
              </a:rPr>
              <a:t>allocating points to tasks</a:t>
            </a:r>
          </a:p>
          <a:p>
            <a:pPr lvl="1"/>
            <a:r>
              <a:rPr>
                <a:solidFill>
                  <a:schemeClr val="bg1"/>
                </a:solidFill>
              </a:rPr>
              <a:t>starting with a simpler three-point scale</a:t>
            </a:r>
          </a:p>
          <a:p>
            <a:pPr lvl="1"/>
            <a:r>
              <a:rPr>
                <a:solidFill>
                  <a:schemeClr val="bg1"/>
                </a:solidFill>
              </a:rPr>
              <a:t>ground in concrete situation (work done in an ideal day)</a:t>
            </a:r>
          </a:p>
          <a:p>
            <a:r>
              <a:rPr>
                <a:solidFill>
                  <a:schemeClr val="bg1"/>
                </a:solidFill>
              </a:rPr>
              <a:t>measuring the number of points per iteration </a:t>
            </a:r>
          </a:p>
          <a:p>
            <a:r>
              <a:rPr>
                <a:solidFill>
                  <a:schemeClr val="bg1"/>
                </a:solidFill>
              </a:rPr>
              <a:t>finding out team </a:t>
            </a:r>
            <a:r>
              <a:rPr>
                <a:solidFill>
                  <a:schemeClr val="bg1"/>
                </a:solidFill>
              </a:rPr>
              <a:t>velocity</a:t>
            </a:r>
            <a:r>
              <a:rPr>
                <a:solidFill>
                  <a:schemeClr val="bg1"/>
                </a:solidFill>
              </a:rPr>
              <a:t> (the average number of points per iteration)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1" name="Image" descr="Image"/>
          <p:cNvPicPr>
            <a:picLocks noChangeAspect="1"/>
          </p:cNvPicPr>
          <p:nvPr/>
        </p:nvPicPr>
        <p:blipFill>
          <a:blip r:embed="rId2">
            <a:extLst/>
          </a:blip>
          <a:stretch>
            <a:fillRect/>
          </a:stretch>
        </p:blipFill>
        <p:spPr>
          <a:xfrm>
            <a:off x="367406" y="3763907"/>
            <a:ext cx="12269988" cy="222578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3" name="Focus on development effort, not time"/>
          <p:cNvSpPr txBox="1">
            <a:spLocks noGrp="1"/>
          </p:cNvSpPr>
          <p:nvPr>
            <p:ph type="title"/>
          </p:nvPr>
        </p:nvSpPr>
        <p:spPr>
          <a:xfrm>
            <a:off x="1270000" y="2367826"/>
            <a:ext cx="10464800" cy="5017948"/>
          </a:xfrm>
          <a:prstGeom prst="rect">
            <a:avLst/>
          </a:prstGeom>
        </p:spPr>
        <p:txBody>
          <a:bodyPr/>
          <a:lstStyle/>
          <a:p>
            <a:pPr>
              <a:defRPr sz="9100"/>
            </a:pPr>
            <a:r>
              <a:rPr>
                <a:solidFill>
                  <a:schemeClr val="bg1"/>
                </a:solidFill>
              </a:rPr>
              <a:t>Focus on development </a:t>
            </a:r>
            <a:r>
              <a:rPr>
                <a:solidFill>
                  <a:schemeClr val="bg1"/>
                </a:solidFill>
              </a:rPr>
              <a:t>effort</a:t>
            </a:r>
            <a:r>
              <a:rPr>
                <a:solidFill>
                  <a:schemeClr val="bg1"/>
                </a:solidFill>
              </a:rPr>
              <a:t>, not </a:t>
            </a:r>
            <a:r>
              <a:rPr>
                <a:solidFill>
                  <a:schemeClr val="bg1"/>
                </a:solidFill>
              </a:rPr>
              <a:t>time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5" name="Main purpose is to help make decisions, not be used as firm deadlines"/>
          <p:cNvSpPr txBox="1">
            <a:spLocks noGrp="1"/>
          </p:cNvSpPr>
          <p:nvPr>
            <p:ph type="title"/>
          </p:nvPr>
        </p:nvSpPr>
        <p:spPr>
          <a:xfrm>
            <a:off x="1270000" y="1959623"/>
            <a:ext cx="10464800" cy="5834354"/>
          </a:xfrm>
          <a:prstGeom prst="rect">
            <a:avLst/>
          </a:prstGeom>
        </p:spPr>
        <p:txBody>
          <a:bodyPr/>
          <a:lstStyle>
            <a:lvl1pPr>
              <a:defRPr sz="9100"/>
            </a:lvl1pPr>
          </a:lstStyle>
          <a:p>
            <a:r>
              <a:rPr>
                <a:solidFill>
                  <a:schemeClr val="bg1"/>
                </a:solidFill>
              </a:rPr>
              <a:t>Main purpose is to help make decisions, not be used as firm deadlines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9" name="Product backlog"/>
          <p:cNvSpPr txBox="1">
            <a:spLocks noGrp="1"/>
          </p:cNvSpPr>
          <p:nvPr>
            <p:ph type="title"/>
          </p:nvPr>
        </p:nvSpPr>
        <p:spPr>
          <a:prstGeom prst="rect">
            <a:avLst/>
          </a:prstGeom>
        </p:spPr>
        <p:txBody>
          <a:bodyPr/>
          <a:lstStyle/>
          <a:p>
            <a:r>
              <a:rPr>
                <a:solidFill>
                  <a:schemeClr val="bg1"/>
                </a:solidFill>
              </a:rPr>
              <a:t>Product backlog</a:t>
            </a:r>
          </a:p>
        </p:txBody>
      </p:sp>
      <p:sp>
        <p:nvSpPr>
          <p:cNvPr id="310" name="tasks with requester, estimation and priority…"/>
          <p:cNvSpPr txBox="1">
            <a:spLocks noGrp="1"/>
          </p:cNvSpPr>
          <p:nvPr>
            <p:ph type="body" idx="1"/>
          </p:nvPr>
        </p:nvSpPr>
        <p:spPr>
          <a:xfrm>
            <a:off x="1270000" y="2768600"/>
            <a:ext cx="10464800" cy="6358467"/>
          </a:xfrm>
          <a:prstGeom prst="rect">
            <a:avLst/>
          </a:prstGeom>
        </p:spPr>
        <p:txBody>
          <a:bodyPr/>
          <a:lstStyle/>
          <a:p>
            <a:r>
              <a:rPr>
                <a:solidFill>
                  <a:schemeClr val="bg1"/>
                </a:solidFill>
              </a:rPr>
              <a:t>tasks with requester, estimation and priority </a:t>
            </a:r>
          </a:p>
          <a:p>
            <a:r>
              <a:rPr>
                <a:solidFill>
                  <a:schemeClr val="bg1"/>
                </a:solidFill>
              </a:rPr>
              <a:t>created by the </a:t>
            </a:r>
            <a:r>
              <a:rPr>
                <a:solidFill>
                  <a:schemeClr val="bg1"/>
                </a:solidFill>
              </a:rPr>
              <a:t>product owner</a:t>
            </a:r>
            <a:r>
              <a:rPr>
                <a:solidFill>
                  <a:schemeClr val="bg1"/>
                </a:solidFill>
              </a:rPr>
              <a:t> (represents stakeholders interests)</a:t>
            </a:r>
          </a:p>
          <a:p>
            <a:r>
              <a:rPr>
                <a:solidFill>
                  <a:schemeClr val="bg1"/>
                </a:solidFill>
              </a:rPr>
              <a:t>never complete, changed as needed by any team member</a:t>
            </a:r>
          </a:p>
          <a:p>
            <a:r>
              <a:rPr>
                <a:solidFill>
                  <a:schemeClr val="bg1"/>
                </a:solidFill>
              </a:rPr>
              <a:t>priority tasks described in more detail</a:t>
            </a:r>
          </a:p>
          <a:p>
            <a:r>
              <a:rPr>
                <a:solidFill>
                  <a:schemeClr val="bg1"/>
                </a:solidFill>
              </a:rPr>
              <a:t>epics</a:t>
            </a:r>
            <a:r>
              <a:rPr>
                <a:solidFill>
                  <a:schemeClr val="bg1"/>
                </a:solidFill>
              </a:rPr>
              <a:t> help associate tasks to macro features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9" name="Project management 1, time and scope"/>
          <p:cNvSpPr txBox="1">
            <a:spLocks noGrp="1"/>
          </p:cNvSpPr>
          <p:nvPr>
            <p:ph type="title"/>
          </p:nvPr>
        </p:nvSpPr>
        <p:spPr>
          <a:prstGeom prst="rect">
            <a:avLst/>
          </a:prstGeom>
        </p:spPr>
        <p:txBody>
          <a:bodyPr/>
          <a:lstStyle/>
          <a:p>
            <a:r>
              <a:rPr>
                <a:solidFill>
                  <a:schemeClr val="bg1"/>
                </a:solidFill>
              </a:rPr>
              <a:t>Project management 1, time and scope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2" name="Allocating tasks in a iteration considering"/>
          <p:cNvSpPr txBox="1">
            <a:spLocks noGrp="1"/>
          </p:cNvSpPr>
          <p:nvPr>
            <p:ph type="title"/>
          </p:nvPr>
        </p:nvSpPr>
        <p:spPr>
          <a:xfrm>
            <a:off x="1270000" y="254000"/>
            <a:ext cx="10464800" cy="2621091"/>
          </a:xfrm>
          <a:prstGeom prst="rect">
            <a:avLst/>
          </a:prstGeom>
        </p:spPr>
        <p:txBody>
          <a:bodyPr/>
          <a:lstStyle/>
          <a:p>
            <a:r>
              <a:rPr>
                <a:solidFill>
                  <a:schemeClr val="bg1"/>
                </a:solidFill>
              </a:rPr>
              <a:t>Allocating tasks in a iteration considering</a:t>
            </a:r>
          </a:p>
        </p:txBody>
      </p:sp>
      <p:sp>
        <p:nvSpPr>
          <p:cNvPr id="313" name="priorities (focus on business value)…"/>
          <p:cNvSpPr txBox="1">
            <a:spLocks noGrp="1"/>
          </p:cNvSpPr>
          <p:nvPr>
            <p:ph type="body" idx="1"/>
          </p:nvPr>
        </p:nvSpPr>
        <p:spPr>
          <a:xfrm>
            <a:off x="1270000" y="2959100"/>
            <a:ext cx="10464800" cy="6633568"/>
          </a:xfrm>
          <a:prstGeom prst="rect">
            <a:avLst/>
          </a:prstGeom>
        </p:spPr>
        <p:txBody>
          <a:bodyPr/>
          <a:lstStyle/>
          <a:p>
            <a:r>
              <a:rPr>
                <a:solidFill>
                  <a:schemeClr val="bg1"/>
                </a:solidFill>
              </a:rPr>
              <a:t>priorities (focus on business value)</a:t>
            </a:r>
          </a:p>
          <a:p>
            <a:r>
              <a:rPr>
                <a:solidFill>
                  <a:schemeClr val="bg1"/>
                </a:solidFill>
              </a:rPr>
              <a:t>risks (more significant risks should be addressed first) </a:t>
            </a:r>
          </a:p>
          <a:p>
            <a:r>
              <a:rPr>
                <a:solidFill>
                  <a:schemeClr val="bg1"/>
                </a:solidFill>
              </a:rPr>
              <a:t>team expertise (should match allocation)</a:t>
            </a:r>
          </a:p>
          <a:p>
            <a:r>
              <a:rPr>
                <a:solidFill>
                  <a:schemeClr val="bg1"/>
                </a:solidFill>
              </a:rPr>
              <a:t>dependencies and potential conflicts (should be avoided)</a:t>
            </a:r>
          </a:p>
          <a:p>
            <a:r>
              <a:rPr>
                <a:solidFill>
                  <a:schemeClr val="bg1"/>
                </a:solidFill>
              </a:rPr>
              <a:t>estimation and velocity</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17" name="IMG_20190325_161330246.jpg" descr="IMG_20190325_161330246.jpg"/>
          <p:cNvPicPr>
            <a:picLocks noChangeAspect="1"/>
          </p:cNvPicPr>
          <p:nvPr/>
        </p:nvPicPr>
        <p:blipFill>
          <a:blip r:embed="rId2" cstate="print">
            <a:extLst/>
          </a:blip>
          <a:stretch>
            <a:fillRect/>
          </a:stretch>
        </p:blipFill>
        <p:spPr>
          <a:xfrm>
            <a:off x="0" y="482652"/>
            <a:ext cx="13004801" cy="9753601"/>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9" name="Planning game"/>
          <p:cNvSpPr txBox="1">
            <a:spLocks noGrp="1"/>
          </p:cNvSpPr>
          <p:nvPr>
            <p:ph type="title"/>
          </p:nvPr>
        </p:nvSpPr>
        <p:spPr>
          <a:prstGeom prst="rect">
            <a:avLst/>
          </a:prstGeom>
        </p:spPr>
        <p:txBody>
          <a:bodyPr/>
          <a:lstStyle/>
          <a:p>
            <a:r>
              <a:rPr>
                <a:solidFill>
                  <a:schemeClr val="bg1"/>
                </a:solidFill>
              </a:rPr>
              <a:t>Planning game</a:t>
            </a:r>
          </a:p>
        </p:txBody>
      </p:sp>
      <p:sp>
        <p:nvSpPr>
          <p:cNvPr id="320" name="negotiation between business priorities and technical priorities and estimations…"/>
          <p:cNvSpPr txBox="1">
            <a:spLocks noGrp="1"/>
          </p:cNvSpPr>
          <p:nvPr>
            <p:ph type="body" idx="1"/>
          </p:nvPr>
        </p:nvSpPr>
        <p:spPr>
          <a:prstGeom prst="rect">
            <a:avLst/>
          </a:prstGeom>
        </p:spPr>
        <p:txBody>
          <a:bodyPr/>
          <a:lstStyle/>
          <a:p>
            <a:pPr marL="644813" indent="-327313"/>
            <a:r>
              <a:rPr>
                <a:solidFill>
                  <a:schemeClr val="bg1"/>
                </a:solidFill>
              </a:rPr>
              <a:t> negotiation between business priorities and technical priorities and estimations </a:t>
            </a:r>
          </a:p>
          <a:p>
            <a:pPr marL="644813" indent="-327313"/>
            <a:r>
              <a:rPr>
                <a:solidFill>
                  <a:schemeClr val="bg1"/>
                </a:solidFill>
              </a:rPr>
              <a:t> business people define</a:t>
            </a:r>
          </a:p>
          <a:p>
            <a:pPr marL="1077828" lvl="1" indent="-315828"/>
            <a:r>
              <a:rPr>
                <a:solidFill>
                  <a:schemeClr val="bg1"/>
                </a:solidFill>
              </a:rPr>
              <a:t> releases, dates, scope, priorities</a:t>
            </a:r>
          </a:p>
          <a:p>
            <a:pPr marL="644813" indent="-327313"/>
            <a:r>
              <a:rPr>
                <a:solidFill>
                  <a:schemeClr val="bg1"/>
                </a:solidFill>
              </a:rPr>
              <a:t> technical people define</a:t>
            </a:r>
          </a:p>
          <a:p>
            <a:pPr marL="1077828" lvl="1" indent="-315828"/>
            <a:r>
              <a:rPr>
                <a:solidFill>
                  <a:schemeClr val="bg1"/>
                </a:solidFill>
              </a:rPr>
              <a:t> estimations, process, detailed release schedule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2" name="Take notes, now!"/>
          <p:cNvSpPr txBox="1">
            <a:spLocks noGrp="1"/>
          </p:cNvSpPr>
          <p:nvPr>
            <p:ph type="title"/>
          </p:nvPr>
        </p:nvSpPr>
        <p:spPr>
          <a:xfrm>
            <a:off x="1270000" y="1638300"/>
            <a:ext cx="10464800" cy="5867400"/>
          </a:xfrm>
          <a:prstGeom prst="rect">
            <a:avLst/>
          </a:prstGeom>
        </p:spPr>
        <p:txBody>
          <a:bodyPr/>
          <a:lstStyle>
            <a:lvl1pPr>
              <a:defRPr sz="14200"/>
            </a:lvl1pPr>
          </a:lstStyle>
          <a:p>
            <a:r>
              <a:rPr>
                <a:solidFill>
                  <a:schemeClr val="bg1"/>
                </a:solidFill>
              </a:rPr>
              <a:t>Take notes, now!</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4" name="Hands on exercises"/>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exercises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8" name="Project management 1"/>
          <p:cNvSpPr txBox="1">
            <a:spLocks noGrp="1"/>
          </p:cNvSpPr>
          <p:nvPr>
            <p:ph type="title"/>
          </p:nvPr>
        </p:nvSpPr>
        <p:spPr>
          <a:prstGeom prst="rect">
            <a:avLst/>
          </a:prstGeom>
        </p:spPr>
        <p:txBody>
          <a:bodyPr/>
          <a:lstStyle/>
          <a:p>
            <a:r>
              <a:rPr>
                <a:solidFill>
                  <a:schemeClr val="bg1"/>
                </a:solidFill>
              </a:rPr>
              <a:t>Project management 1</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Project management 1I, team and collaboration"/>
          <p:cNvSpPr txBox="1">
            <a:spLocks noGrp="1"/>
          </p:cNvSpPr>
          <p:nvPr>
            <p:ph type="title"/>
          </p:nvPr>
        </p:nvSpPr>
        <p:spPr>
          <a:prstGeom prst="rect">
            <a:avLst/>
          </a:prstGeom>
        </p:spPr>
        <p:txBody>
          <a:bodyPr>
            <a:normAutofit fontScale="90000"/>
          </a:bodyPr>
          <a:lstStyle/>
          <a:p>
            <a:r>
              <a:rPr>
                <a:solidFill>
                  <a:schemeClr val="bg1"/>
                </a:solidFill>
              </a:rPr>
              <a:t>Project management 1I, team and collaboration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4" name="Team size"/>
          <p:cNvSpPr txBox="1">
            <a:spLocks noGrp="1"/>
          </p:cNvSpPr>
          <p:nvPr>
            <p:ph type="title"/>
          </p:nvPr>
        </p:nvSpPr>
        <p:spPr>
          <a:prstGeom prst="rect">
            <a:avLst/>
          </a:prstGeom>
        </p:spPr>
        <p:txBody>
          <a:bodyPr/>
          <a:lstStyle/>
          <a:p>
            <a:r>
              <a:rPr>
                <a:solidFill>
                  <a:schemeClr val="bg1"/>
                </a:solidFill>
              </a:rPr>
              <a:t>Team size</a:t>
            </a:r>
          </a:p>
        </p:txBody>
      </p:sp>
      <p:sp>
        <p:nvSpPr>
          <p:cNvPr id="335" name="4 to 9 people…"/>
          <p:cNvSpPr txBox="1">
            <a:spLocks noGrp="1"/>
          </p:cNvSpPr>
          <p:nvPr>
            <p:ph type="body" idx="1"/>
          </p:nvPr>
        </p:nvSpPr>
        <p:spPr>
          <a:prstGeom prst="rect">
            <a:avLst/>
          </a:prstGeom>
        </p:spPr>
        <p:txBody>
          <a:bodyPr/>
          <a:lstStyle/>
          <a:p>
            <a:r>
              <a:rPr>
                <a:solidFill>
                  <a:schemeClr val="bg1"/>
                </a:solidFill>
              </a:rPr>
              <a:t>4 to 9 people</a:t>
            </a:r>
          </a:p>
          <a:p>
            <a:r>
              <a:rPr>
                <a:solidFill>
                  <a:schemeClr val="bg1"/>
                </a:solidFill>
              </a:rPr>
              <a:t>common organization at Pivotal:</a:t>
            </a:r>
          </a:p>
          <a:p>
            <a:pPr lvl="1"/>
            <a:r>
              <a:rPr>
                <a:solidFill>
                  <a:schemeClr val="bg1"/>
                </a:solidFill>
              </a:rPr>
              <a:t>six software engineers, an interaction designer, and a product manager</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7" name="Roles at Pivotal"/>
          <p:cNvSpPr txBox="1">
            <a:spLocks noGrp="1"/>
          </p:cNvSpPr>
          <p:nvPr>
            <p:ph type="title"/>
          </p:nvPr>
        </p:nvSpPr>
        <p:spPr>
          <a:prstGeom prst="rect">
            <a:avLst/>
          </a:prstGeom>
        </p:spPr>
        <p:txBody>
          <a:bodyPr/>
          <a:lstStyle/>
          <a:p>
            <a:r>
              <a:rPr>
                <a:solidFill>
                  <a:schemeClr val="bg1"/>
                </a:solidFill>
              </a:rPr>
              <a:t>Roles at Pivotal</a:t>
            </a:r>
          </a:p>
        </p:txBody>
      </p:sp>
      <p:sp>
        <p:nvSpPr>
          <p:cNvPr id="338" name="Interaction designers…"/>
          <p:cNvSpPr txBox="1">
            <a:spLocks noGrp="1"/>
          </p:cNvSpPr>
          <p:nvPr>
            <p:ph type="body" idx="1"/>
          </p:nvPr>
        </p:nvSpPr>
        <p:spPr>
          <a:xfrm>
            <a:off x="1097495" y="2515356"/>
            <a:ext cx="10809810" cy="6730419"/>
          </a:xfrm>
          <a:prstGeom prst="rect">
            <a:avLst/>
          </a:prstGeom>
        </p:spPr>
        <p:txBody>
          <a:bodyPr/>
          <a:lstStyle/>
          <a:p>
            <a:pPr marL="812120" indent="-494620">
              <a:spcBef>
                <a:spcPts val="3800"/>
              </a:spcBef>
              <a:defRPr sz="3200"/>
            </a:pPr>
            <a:r>
              <a:rPr>
                <a:solidFill>
                  <a:schemeClr val="bg1"/>
                </a:solidFill>
              </a:rPr>
              <a:t>Interaction designers</a:t>
            </a:r>
          </a:p>
          <a:p>
            <a:pPr marL="1256620" lvl="1" indent="-494620">
              <a:spcBef>
                <a:spcPts val="3800"/>
              </a:spcBef>
              <a:defRPr sz="3200"/>
            </a:pPr>
            <a:r>
              <a:rPr>
                <a:solidFill>
                  <a:schemeClr val="bg1"/>
                </a:solidFill>
              </a:rPr>
              <a:t>requirements elicitation and validation; visual design</a:t>
            </a:r>
          </a:p>
          <a:p>
            <a:pPr marL="812120" indent="-494620">
              <a:spcBef>
                <a:spcPts val="3800"/>
              </a:spcBef>
              <a:defRPr sz="3200"/>
            </a:pPr>
            <a:r>
              <a:rPr>
                <a:solidFill>
                  <a:schemeClr val="bg1"/>
                </a:solidFill>
              </a:rPr>
              <a:t>Product managers</a:t>
            </a:r>
            <a:r>
              <a:rPr>
                <a:solidFill>
                  <a:schemeClr val="bg1"/>
                </a:solidFill>
              </a:rPr>
              <a:t> </a:t>
            </a:r>
          </a:p>
          <a:p>
            <a:pPr marL="1256620" lvl="1" indent="-494620">
              <a:spcBef>
                <a:spcPts val="3800"/>
              </a:spcBef>
              <a:defRPr sz="3200"/>
            </a:pPr>
            <a:r>
              <a:rPr>
                <a:solidFill>
                  <a:schemeClr val="bg1"/>
                </a:solidFill>
              </a:rPr>
              <a:t>feature identification and prioritization, requirements specification, planning, and communicating specifications to engineers </a:t>
            </a:r>
          </a:p>
          <a:p>
            <a:pPr marL="812120" indent="-494620">
              <a:spcBef>
                <a:spcPts val="3800"/>
              </a:spcBef>
              <a:defRPr sz="3200"/>
            </a:pPr>
            <a:r>
              <a:rPr>
                <a:solidFill>
                  <a:schemeClr val="bg1"/>
                </a:solidFill>
              </a:rPr>
              <a:t>Software engineers</a:t>
            </a:r>
            <a:r>
              <a:rPr>
                <a:solidFill>
                  <a:schemeClr val="bg1"/>
                </a:solidFill>
              </a:rPr>
              <a:t> </a:t>
            </a:r>
          </a:p>
          <a:p>
            <a:pPr marL="1256620" lvl="1" indent="-494620">
              <a:spcBef>
                <a:spcPts val="3800"/>
              </a:spcBef>
              <a:defRPr sz="3200"/>
            </a:pPr>
            <a:r>
              <a:rPr>
                <a:solidFill>
                  <a:schemeClr val="bg1"/>
                </a:solidFill>
              </a:rPr>
              <a:t>implement the solution and test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40" name="Screen Shot 2016-04-21 at 14.53.32.png" descr="Screen Shot 2016-04-21 at 14.53.32.png"/>
          <p:cNvPicPr>
            <a:picLocks noChangeAspect="1"/>
          </p:cNvPicPr>
          <p:nvPr/>
        </p:nvPicPr>
        <p:blipFill>
          <a:blip r:embed="rId2">
            <a:extLst/>
          </a:blip>
          <a:stretch>
            <a:fillRect/>
          </a:stretch>
        </p:blipFill>
        <p:spPr>
          <a:xfrm>
            <a:off x="1295957" y="-1"/>
            <a:ext cx="9924383" cy="9753601"/>
          </a:xfrm>
          <a:prstGeom prst="rect">
            <a:avLst/>
          </a:prstGeom>
          <a:ln w="12700">
            <a:miter lim="400000"/>
          </a:ln>
        </p:spPr>
      </p:pic>
      <p:sp>
        <p:nvSpPr>
          <p:cNvPr id="341" name="Unknown source"/>
          <p:cNvSpPr txBox="1"/>
          <p:nvPr/>
        </p:nvSpPr>
        <p:spPr>
          <a:xfrm>
            <a:off x="8946271" y="9310860"/>
            <a:ext cx="223287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solidFill>
                  <a:srgbClr val="000000"/>
                </a:solidFill>
              </a:defRPr>
            </a:lvl1pPr>
          </a:lstStyle>
          <a:p>
            <a:r>
              <a:t>Unknown source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1" name="To deliver the required software and system, we have to specify, implement and test the needed features…"/>
          <p:cNvSpPr txBox="1">
            <a:spLocks noGrp="1"/>
          </p:cNvSpPr>
          <p:nvPr>
            <p:ph type="title"/>
          </p:nvPr>
        </p:nvSpPr>
        <p:spPr>
          <a:xfrm>
            <a:off x="1270000" y="1366688"/>
            <a:ext cx="10464800" cy="7020224"/>
          </a:xfrm>
          <a:prstGeom prst="rect">
            <a:avLst/>
          </a:prstGeom>
        </p:spPr>
        <p:txBody>
          <a:bodyPr/>
          <a:lstStyle/>
          <a:p>
            <a:r>
              <a:rPr>
                <a:solidFill>
                  <a:schemeClr val="bg1"/>
                </a:solidFill>
              </a:rPr>
              <a:t>To deliver the required software and system, we have to specify, implement and test the needed features…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3" name="Common desired skills"/>
          <p:cNvSpPr txBox="1">
            <a:spLocks noGrp="1"/>
          </p:cNvSpPr>
          <p:nvPr>
            <p:ph type="title"/>
          </p:nvPr>
        </p:nvSpPr>
        <p:spPr>
          <a:prstGeom prst="rect">
            <a:avLst/>
          </a:prstGeom>
        </p:spPr>
        <p:txBody>
          <a:bodyPr/>
          <a:lstStyle/>
          <a:p>
            <a:r>
              <a:rPr>
                <a:solidFill>
                  <a:schemeClr val="bg1"/>
                </a:solidFill>
              </a:rPr>
              <a:t>Common desired skills</a:t>
            </a:r>
          </a:p>
        </p:txBody>
      </p:sp>
      <p:sp>
        <p:nvSpPr>
          <p:cNvPr id="344" name="Communicate precisely…"/>
          <p:cNvSpPr txBox="1">
            <a:spLocks noGrp="1"/>
          </p:cNvSpPr>
          <p:nvPr>
            <p:ph type="body" idx="1"/>
          </p:nvPr>
        </p:nvSpPr>
        <p:spPr>
          <a:prstGeom prst="rect">
            <a:avLst/>
          </a:prstGeom>
        </p:spPr>
        <p:txBody>
          <a:bodyPr/>
          <a:lstStyle/>
          <a:p>
            <a:r>
              <a:rPr>
                <a:solidFill>
                  <a:schemeClr val="bg1"/>
                </a:solidFill>
              </a:rPr>
              <a:t>Communicate precisely </a:t>
            </a:r>
          </a:p>
          <a:p>
            <a:r>
              <a:rPr>
                <a:solidFill>
                  <a:schemeClr val="bg1"/>
                </a:solidFill>
              </a:rPr>
              <a:t>Divide work</a:t>
            </a:r>
          </a:p>
          <a:p>
            <a:r>
              <a:rPr>
                <a:solidFill>
                  <a:schemeClr val="bg1"/>
                </a:solidFill>
              </a:rPr>
              <a:t>Manage complexity</a:t>
            </a:r>
          </a:p>
          <a:p>
            <a:r>
              <a:rPr>
                <a:solidFill>
                  <a:schemeClr val="bg1"/>
                </a:solidFill>
              </a:rPr>
              <a:t>Understand, choose and use proper tools</a:t>
            </a:r>
          </a:p>
          <a:p>
            <a:r>
              <a:rPr>
                <a:solidFill>
                  <a:schemeClr val="bg1"/>
                </a:solidFill>
              </a:rPr>
              <a:t>Understand social context</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6" name="Choosing people for the team and each task"/>
          <p:cNvSpPr txBox="1">
            <a:spLocks noGrp="1"/>
          </p:cNvSpPr>
          <p:nvPr>
            <p:ph type="title"/>
          </p:nvPr>
        </p:nvSpPr>
        <p:spPr>
          <a:prstGeom prst="rect">
            <a:avLst/>
          </a:prstGeom>
        </p:spPr>
        <p:txBody>
          <a:bodyPr/>
          <a:lstStyle/>
          <a:p>
            <a:r>
              <a:rPr>
                <a:solidFill>
                  <a:schemeClr val="bg1"/>
                </a:solidFill>
              </a:rPr>
              <a:t>Choosing people for the team and each task</a:t>
            </a:r>
          </a:p>
        </p:txBody>
      </p:sp>
      <p:sp>
        <p:nvSpPr>
          <p:cNvPr id="347" name="Considering a number of aspects:…"/>
          <p:cNvSpPr txBox="1">
            <a:spLocks noGrp="1"/>
          </p:cNvSpPr>
          <p:nvPr>
            <p:ph type="body" idx="1"/>
          </p:nvPr>
        </p:nvSpPr>
        <p:spPr>
          <a:xfrm>
            <a:off x="1283462" y="2533712"/>
            <a:ext cx="10677467" cy="6973181"/>
          </a:xfrm>
          <a:prstGeom prst="rect">
            <a:avLst/>
          </a:prstGeom>
        </p:spPr>
        <p:txBody>
          <a:bodyPr/>
          <a:lstStyle/>
          <a:p>
            <a:pPr lvl="1"/>
            <a:r>
              <a:rPr>
                <a:solidFill>
                  <a:schemeClr val="bg1"/>
                </a:solidFill>
              </a:rPr>
              <a:t>Considering a number of aspects:</a:t>
            </a:r>
          </a:p>
          <a:p>
            <a:pPr lvl="2"/>
            <a:r>
              <a:rPr>
                <a:solidFill>
                  <a:schemeClr val="bg1"/>
                </a:solidFill>
              </a:rPr>
              <a:t>technical, </a:t>
            </a:r>
          </a:p>
          <a:p>
            <a:pPr lvl="2"/>
            <a:r>
              <a:rPr>
                <a:solidFill>
                  <a:schemeClr val="bg1"/>
                </a:solidFill>
              </a:rPr>
              <a:t>experience, </a:t>
            </a:r>
          </a:p>
          <a:p>
            <a:pPr lvl="2"/>
            <a:r>
              <a:rPr>
                <a:solidFill>
                  <a:schemeClr val="bg1"/>
                </a:solidFill>
              </a:rPr>
              <a:t>collaboration, and </a:t>
            </a:r>
          </a:p>
          <a:p>
            <a:pPr lvl="2"/>
            <a:r>
              <a:rPr>
                <a:solidFill>
                  <a:schemeClr val="bg1"/>
                </a:solidFill>
              </a:rPr>
              <a:t>personality dimensions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9" name="Team dynamics are complex and managing people is difficult"/>
          <p:cNvSpPr txBox="1">
            <a:spLocks noGrp="1"/>
          </p:cNvSpPr>
          <p:nvPr>
            <p:ph type="title"/>
          </p:nvPr>
        </p:nvSpPr>
        <p:spPr>
          <a:xfrm>
            <a:off x="1270000" y="2337574"/>
            <a:ext cx="10464800" cy="5078452"/>
          </a:xfrm>
          <a:prstGeom prst="rect">
            <a:avLst/>
          </a:prstGeom>
        </p:spPr>
        <p:txBody>
          <a:bodyPr/>
          <a:lstStyle/>
          <a:p>
            <a:r>
              <a:rPr>
                <a:solidFill>
                  <a:schemeClr val="bg1"/>
                </a:solidFill>
              </a:rPr>
              <a:t>Team dynamics are complex and managing people is difficult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1" name="Planning and increasing team awareness"/>
          <p:cNvSpPr txBox="1">
            <a:spLocks noGrp="1"/>
          </p:cNvSpPr>
          <p:nvPr>
            <p:ph type="title"/>
          </p:nvPr>
        </p:nvSpPr>
        <p:spPr>
          <a:prstGeom prst="rect">
            <a:avLst/>
          </a:prstGeom>
        </p:spPr>
        <p:txBody>
          <a:bodyPr/>
          <a:lstStyle/>
          <a:p>
            <a:r>
              <a:rPr>
                <a:solidFill>
                  <a:schemeClr val="bg1"/>
                </a:solidFill>
              </a:rPr>
              <a:t>Planning and increasing team awareness</a:t>
            </a:r>
          </a:p>
        </p:txBody>
      </p:sp>
      <p:sp>
        <p:nvSpPr>
          <p:cNvPr id="352" name="run daily (scrum) meetings (15 min)…"/>
          <p:cNvSpPr txBox="1">
            <a:spLocks noGrp="1"/>
          </p:cNvSpPr>
          <p:nvPr>
            <p:ph type="body" idx="1"/>
          </p:nvPr>
        </p:nvSpPr>
        <p:spPr>
          <a:xfrm>
            <a:off x="1270000" y="2628900"/>
            <a:ext cx="10464800" cy="6396981"/>
          </a:xfrm>
          <a:prstGeom prst="rect">
            <a:avLst/>
          </a:prstGeom>
        </p:spPr>
        <p:txBody>
          <a:bodyPr/>
          <a:lstStyle/>
          <a:p>
            <a:r>
              <a:rPr>
                <a:solidFill>
                  <a:schemeClr val="bg1"/>
                </a:solidFill>
              </a:rPr>
              <a:t>run daily (scrum) meetings (15 min) </a:t>
            </a:r>
          </a:p>
          <a:p>
            <a:pPr lvl="1"/>
            <a:r>
              <a:rPr>
                <a:solidFill>
                  <a:schemeClr val="bg1"/>
                </a:solidFill>
              </a:rPr>
              <a:t>done? to do? obstacles?</a:t>
            </a:r>
          </a:p>
          <a:p>
            <a:r>
              <a:rPr>
                <a:solidFill>
                  <a:schemeClr val="bg1"/>
                </a:solidFill>
              </a:rPr>
              <a:t>planning meetings </a:t>
            </a:r>
          </a:p>
          <a:p>
            <a:pPr lvl="1"/>
            <a:r>
              <a:rPr>
                <a:solidFill>
                  <a:schemeClr val="bg1"/>
                </a:solidFill>
              </a:rPr>
              <a:t>defines priorities and sprint contents and deadlines </a:t>
            </a:r>
          </a:p>
          <a:p>
            <a:pPr lvl="1"/>
            <a:r>
              <a:rPr>
                <a:solidFill>
                  <a:schemeClr val="bg1"/>
                </a:solidFill>
              </a:rPr>
              <a:t>triage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 name="Scrum meeting benefits and drawbacks"/>
          <p:cNvSpPr txBox="1">
            <a:spLocks noGrp="1"/>
          </p:cNvSpPr>
          <p:nvPr>
            <p:ph type="title"/>
          </p:nvPr>
        </p:nvSpPr>
        <p:spPr>
          <a:prstGeom prst="rect">
            <a:avLst/>
          </a:prstGeom>
        </p:spPr>
        <p:txBody>
          <a:bodyPr/>
          <a:lstStyle/>
          <a:p>
            <a:r>
              <a:rPr>
                <a:solidFill>
                  <a:schemeClr val="bg1"/>
                </a:solidFill>
              </a:rPr>
              <a:t>Scrum meeting </a:t>
            </a:r>
            <a:r>
              <a:rPr>
                <a:solidFill>
                  <a:schemeClr val="bg1"/>
                </a:solidFill>
              </a:rPr>
              <a:t>benefits</a:t>
            </a:r>
            <a:r>
              <a:rPr>
                <a:solidFill>
                  <a:schemeClr val="bg1"/>
                </a:solidFill>
              </a:rPr>
              <a:t> and drawbacks</a:t>
            </a:r>
          </a:p>
        </p:txBody>
      </p:sp>
      <p:sp>
        <p:nvSpPr>
          <p:cNvPr id="355" name="information sharing, improves collaboration and coordination, team awareness, avoids conflicts, or reveal them earlier…"/>
          <p:cNvSpPr txBox="1">
            <a:spLocks noGrp="1"/>
          </p:cNvSpPr>
          <p:nvPr>
            <p:ph type="body" idx="1"/>
          </p:nvPr>
        </p:nvSpPr>
        <p:spPr>
          <a:xfrm>
            <a:off x="1270000" y="3066533"/>
            <a:ext cx="10719367" cy="6588610"/>
          </a:xfrm>
          <a:prstGeom prst="rect">
            <a:avLst/>
          </a:prstGeom>
        </p:spPr>
        <p:txBody>
          <a:bodyPr spcCol="535968"/>
          <a:lstStyle/>
          <a:p>
            <a:pPr>
              <a:defRPr>
                <a:solidFill>
                  <a:srgbClr val="FEFB27"/>
                </a:solidFill>
              </a:defRPr>
            </a:pPr>
            <a:r>
              <a:rPr>
                <a:solidFill>
                  <a:schemeClr val="bg1"/>
                </a:solidFill>
              </a:rPr>
              <a:t>information sharing, improves collaboration and coordination, team awareness, avoids conflicts, or reveal them earlier</a:t>
            </a:r>
          </a:p>
          <a:p>
            <a:pPr>
              <a:defRPr>
                <a:solidFill>
                  <a:srgbClr val="FEFB27"/>
                </a:solidFill>
              </a:defRPr>
            </a:pPr>
            <a:r>
              <a:rPr>
                <a:solidFill>
                  <a:schemeClr val="bg1"/>
                </a:solidFill>
              </a:rPr>
              <a:t>opportunity to discuss and solve (very quickly) problems</a:t>
            </a:r>
          </a:p>
          <a:p>
            <a:pPr>
              <a:defRPr>
                <a:solidFill>
                  <a:srgbClr val="FEFB27"/>
                </a:solidFill>
              </a:defRPr>
            </a:pPr>
            <a:r>
              <a:rPr>
                <a:solidFill>
                  <a:schemeClr val="bg1"/>
                </a:solidFill>
              </a:rPr>
              <a:t>team cohesion, spirit, culture and training</a:t>
            </a:r>
          </a:p>
          <a:p>
            <a:r>
              <a:rPr>
                <a:solidFill>
                  <a:schemeClr val="bg1"/>
                </a:solidFill>
              </a:rPr>
              <a:t>boring status reporting (just drop one of the questions)</a:t>
            </a:r>
          </a:p>
          <a:p>
            <a:r>
              <a:rPr>
                <a:solidFill>
                  <a:schemeClr val="bg1"/>
                </a:solidFill>
              </a:rPr>
              <a:t>too frequent and too long (just reduce frequency)</a:t>
            </a:r>
          </a:p>
          <a:p>
            <a:r>
              <a:rPr>
                <a:solidFill>
                  <a:schemeClr val="bg1"/>
                </a:solidFill>
              </a:rPr>
              <a:t>disruptive, interruption (as any meeting, no solution)</a:t>
            </a:r>
          </a:p>
          <a:p>
            <a:r>
              <a:rPr>
                <a:solidFill>
                  <a:schemeClr val="bg1"/>
                </a:solidFill>
              </a:rPr>
              <a:t>delay to start, to finish (just develop culture)</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7" name="Continuously improving"/>
          <p:cNvSpPr txBox="1">
            <a:spLocks noGrp="1"/>
          </p:cNvSpPr>
          <p:nvPr>
            <p:ph type="title"/>
          </p:nvPr>
        </p:nvSpPr>
        <p:spPr>
          <a:prstGeom prst="rect">
            <a:avLst/>
          </a:prstGeom>
        </p:spPr>
        <p:txBody>
          <a:bodyPr/>
          <a:lstStyle/>
          <a:p>
            <a:r>
              <a:rPr>
                <a:solidFill>
                  <a:schemeClr val="bg1"/>
                </a:solidFill>
              </a:rPr>
              <a:t>Continuously improving</a:t>
            </a:r>
          </a:p>
        </p:txBody>
      </p:sp>
      <p:sp>
        <p:nvSpPr>
          <p:cNvPr id="358" name="review meetings…"/>
          <p:cNvSpPr txBox="1">
            <a:spLocks noGrp="1"/>
          </p:cNvSpPr>
          <p:nvPr>
            <p:ph type="body" idx="1"/>
          </p:nvPr>
        </p:nvSpPr>
        <p:spPr>
          <a:xfrm>
            <a:off x="1270000" y="2530253"/>
            <a:ext cx="10464800" cy="5715001"/>
          </a:xfrm>
          <a:prstGeom prst="rect">
            <a:avLst/>
          </a:prstGeom>
        </p:spPr>
        <p:txBody>
          <a:bodyPr/>
          <a:lstStyle/>
          <a:p>
            <a:r>
              <a:rPr>
                <a:solidFill>
                  <a:schemeClr val="bg1"/>
                </a:solidFill>
              </a:rPr>
              <a:t>review meetings </a:t>
            </a:r>
          </a:p>
          <a:p>
            <a:pPr lvl="1"/>
            <a:r>
              <a:rPr>
                <a:solidFill>
                  <a:schemeClr val="bg1"/>
                </a:solidFill>
              </a:rPr>
              <a:t>discuss implemented features in a sprint, and changes to the product backlog</a:t>
            </a:r>
          </a:p>
          <a:p>
            <a:r>
              <a:rPr>
                <a:solidFill>
                  <a:schemeClr val="bg1"/>
                </a:solidFill>
              </a:rPr>
              <a:t>retrospective meetings</a:t>
            </a:r>
          </a:p>
          <a:p>
            <a:pPr lvl="1"/>
            <a:r>
              <a:rPr>
                <a:solidFill>
                  <a:schemeClr val="bg1"/>
                </a:solidFill>
              </a:rPr>
              <a:t> discuss good and bad aspects of a sprint</a:t>
            </a:r>
          </a:p>
        </p:txBody>
      </p:sp>
      <p:sp>
        <p:nvSpPr>
          <p:cNvPr id="359" name="facilitated by the Scrum master"/>
          <p:cNvSpPr/>
          <p:nvPr/>
        </p:nvSpPr>
        <p:spPr>
          <a:xfrm>
            <a:off x="10213175" y="7851323"/>
            <a:ext cx="2610769" cy="1793283"/>
          </a:xfrm>
          <a:prstGeom prst="wedgeEllipseCallout">
            <a:avLst>
              <a:gd name="adj1" fmla="val -63761"/>
              <a:gd name="adj2" fmla="val -50047"/>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facilitated by the Scrum master</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3" name="Retrospectives at Pivotal"/>
          <p:cNvSpPr txBox="1">
            <a:spLocks noGrp="1"/>
          </p:cNvSpPr>
          <p:nvPr>
            <p:ph type="title"/>
          </p:nvPr>
        </p:nvSpPr>
        <p:spPr>
          <a:prstGeom prst="rect">
            <a:avLst/>
          </a:prstGeom>
        </p:spPr>
        <p:txBody>
          <a:bodyPr/>
          <a:lstStyle/>
          <a:p>
            <a:r>
              <a:rPr>
                <a:solidFill>
                  <a:schemeClr val="bg1"/>
                </a:solidFill>
              </a:rPr>
              <a:t>Retrospectives at Pivotal</a:t>
            </a:r>
          </a:p>
        </p:txBody>
      </p:sp>
      <p:sp>
        <p:nvSpPr>
          <p:cNvPr id="364" name="emotion-based retro format with “happy” (working well), “neutral” (should monitor) and “sad” (problem to fix) faces columns…"/>
          <p:cNvSpPr txBox="1">
            <a:spLocks noGrp="1"/>
          </p:cNvSpPr>
          <p:nvPr>
            <p:ph type="body" idx="1"/>
          </p:nvPr>
        </p:nvSpPr>
        <p:spPr>
          <a:xfrm>
            <a:off x="539946" y="2729496"/>
            <a:ext cx="12309080" cy="6894166"/>
          </a:xfrm>
          <a:prstGeom prst="rect">
            <a:avLst/>
          </a:prstGeom>
        </p:spPr>
        <p:txBody>
          <a:bodyPr/>
          <a:lstStyle/>
          <a:p>
            <a:r>
              <a:rPr>
                <a:solidFill>
                  <a:schemeClr val="bg1"/>
                </a:solidFill>
              </a:rPr>
              <a:t>emotion-based retro format with “happy” (working well), “neutral” (should monitor) and “sad” (problem to fix) faces columns</a:t>
            </a:r>
          </a:p>
          <a:p>
            <a:r>
              <a:rPr>
                <a:solidFill>
                  <a:schemeClr val="bg1"/>
                </a:solidFill>
              </a:rPr>
              <a:t>any team member can add any topic to any column</a:t>
            </a:r>
          </a:p>
          <a:p>
            <a:r>
              <a:rPr>
                <a:solidFill>
                  <a:schemeClr val="bg1"/>
                </a:solidFill>
              </a:rPr>
              <a:t>the team dot-votes on the topics to discuss</a:t>
            </a:r>
          </a:p>
          <a:p>
            <a:r>
              <a:rPr>
                <a:solidFill>
                  <a:schemeClr val="bg1"/>
                </a:solidFill>
              </a:rPr>
              <a:t>topics are discussed (60 minutes) and action items are created </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8" name="Minimizing team member conflicts and development effort"/>
          <p:cNvSpPr txBox="1">
            <a:spLocks noGrp="1"/>
          </p:cNvSpPr>
          <p:nvPr>
            <p:ph type="title"/>
          </p:nvPr>
        </p:nvSpPr>
        <p:spPr>
          <a:prstGeom prst="rect">
            <a:avLst/>
          </a:prstGeom>
        </p:spPr>
        <p:txBody>
          <a:bodyPr>
            <a:normAutofit fontScale="90000"/>
          </a:bodyPr>
          <a:lstStyle>
            <a:lvl1pPr defTabSz="420624">
              <a:defRPr sz="6192"/>
            </a:lvl1pPr>
          </a:lstStyle>
          <a:p>
            <a:r>
              <a:rPr>
                <a:solidFill>
                  <a:schemeClr val="bg1"/>
                </a:solidFill>
              </a:rPr>
              <a:t>Minimizing team member conflicts and development effort</a:t>
            </a:r>
          </a:p>
        </p:txBody>
      </p:sp>
      <p:sp>
        <p:nvSpPr>
          <p:cNvPr id="369" name="Define task interfaces…"/>
          <p:cNvSpPr txBox="1">
            <a:spLocks noGrp="1"/>
          </p:cNvSpPr>
          <p:nvPr>
            <p:ph type="body" idx="1"/>
          </p:nvPr>
        </p:nvSpPr>
        <p:spPr>
          <a:prstGeom prst="rect">
            <a:avLst/>
          </a:prstGeom>
        </p:spPr>
        <p:txBody>
          <a:bodyPr/>
          <a:lstStyle/>
          <a:p>
            <a:r>
              <a:rPr>
                <a:solidFill>
                  <a:schemeClr val="bg1"/>
                </a:solidFill>
              </a:rPr>
              <a:t>Define task interfaces</a:t>
            </a:r>
          </a:p>
          <a:p>
            <a:r>
              <a:rPr>
                <a:solidFill>
                  <a:schemeClr val="bg1"/>
                </a:solidFill>
              </a:rPr>
              <a:t>Need to change interfaces should be first discussed</a:t>
            </a:r>
          </a:p>
          <a:p>
            <a:r>
              <a:rPr>
                <a:solidFill>
                  <a:schemeClr val="bg1"/>
                </a:solidFill>
              </a:rPr>
              <a:t>Same approach for the need to add new interfaces</a:t>
            </a:r>
          </a:p>
          <a:p>
            <a:r>
              <a:rPr>
                <a:solidFill>
                  <a:schemeClr val="bg1"/>
                </a:solidFill>
              </a:rPr>
              <a:t>Automated testing</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1" name="Broader notion of interface"/>
          <p:cNvSpPr txBox="1">
            <a:spLocks noGrp="1"/>
          </p:cNvSpPr>
          <p:nvPr>
            <p:ph type="title"/>
          </p:nvPr>
        </p:nvSpPr>
        <p:spPr>
          <a:xfrm>
            <a:off x="1270000" y="2260600"/>
            <a:ext cx="10464800" cy="5219700"/>
          </a:xfrm>
          <a:prstGeom prst="rect">
            <a:avLst/>
          </a:prstGeom>
        </p:spPr>
        <p:txBody>
          <a:bodyPr>
            <a:normAutofit fontScale="90000"/>
          </a:bodyPr>
          <a:lstStyle>
            <a:lvl1pPr defTabSz="525779">
              <a:defRPr sz="12959"/>
            </a:lvl1pPr>
          </a:lstStyle>
          <a:p>
            <a:r>
              <a:rPr>
                <a:solidFill>
                  <a:schemeClr val="bg1"/>
                </a:solidFill>
              </a:rPr>
              <a:t>Broader notion of interface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3" name="Information hiding and interfaces   (David Parnas, CACM 1972)"/>
          <p:cNvSpPr txBox="1">
            <a:spLocks noGrp="1"/>
          </p:cNvSpPr>
          <p:nvPr>
            <p:ph type="title"/>
          </p:nvPr>
        </p:nvSpPr>
        <p:spPr>
          <a:xfrm>
            <a:off x="977900" y="431800"/>
            <a:ext cx="11379200" cy="2489200"/>
          </a:xfrm>
          <a:prstGeom prst="rect">
            <a:avLst/>
          </a:prstGeom>
        </p:spPr>
        <p:txBody>
          <a:bodyPr/>
          <a:lstStyle/>
          <a:p>
            <a:pPr>
              <a:defRPr sz="7200"/>
            </a:pPr>
            <a:r>
              <a:rPr>
                <a:solidFill>
                  <a:schemeClr val="bg1"/>
                </a:solidFill>
              </a:rPr>
              <a:t>Information hiding and interfaces   </a:t>
            </a:r>
            <a:r>
              <a:rPr sz="2800">
                <a:solidFill>
                  <a:schemeClr val="bg1"/>
                </a:solidFill>
              </a:rPr>
              <a:t>(David Parnas, CACM 1972)</a:t>
            </a:r>
          </a:p>
        </p:txBody>
      </p:sp>
      <p:pic>
        <p:nvPicPr>
          <p:cNvPr id="374" name="image.png" descr="image.png"/>
          <p:cNvPicPr>
            <a:picLocks/>
          </p:cNvPicPr>
          <p:nvPr/>
        </p:nvPicPr>
        <p:blipFill>
          <a:blip r:embed="rId3">
            <a:extLst/>
          </a:blip>
          <a:srcRect t="11249"/>
          <a:stretch>
            <a:fillRect/>
          </a:stretch>
        </p:blipFill>
        <p:spPr>
          <a:xfrm>
            <a:off x="330200" y="3035300"/>
            <a:ext cx="12242800" cy="4308152"/>
          </a:xfrm>
          <a:prstGeom prst="rect">
            <a:avLst/>
          </a:prstGeom>
          <a:ln w="12700">
            <a:miter lim="400000"/>
          </a:ln>
        </p:spPr>
      </p:pic>
      <p:sp>
        <p:nvSpPr>
          <p:cNvPr id="375" name="Text"/>
          <p:cNvSpPr/>
          <p:nvPr/>
        </p:nvSpPr>
        <p:spPr>
          <a:xfrm>
            <a:off x="3175000" y="4170362"/>
            <a:ext cx="1803400" cy="536576"/>
          </a:xfrm>
          <a:prstGeom prst="rect">
            <a:avLst/>
          </a:prstGeom>
          <a:ln w="28575">
            <a:solidFill>
              <a:srgbClr val="FF26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buClr>
                <a:srgbClr val="000000"/>
              </a:buClr>
              <a:buFont typeface="Courier New"/>
              <a:defRPr sz="2800">
                <a:effectLst>
                  <a:outerShdw blurRad="38100" dist="12700" dir="5400000" rotWithShape="0">
                    <a:srgbClr val="000000">
                      <a:alpha val="50000"/>
                    </a:srgbClr>
                  </a:outerShdw>
                </a:effectLst>
              </a:defRPr>
            </a:lvl1pPr>
          </a:lstStyle>
          <a:p>
            <a:r>
              <a:t> </a:t>
            </a:r>
          </a:p>
        </p:txBody>
      </p:sp>
      <p:sp>
        <p:nvSpPr>
          <p:cNvPr id="376" name="Text"/>
          <p:cNvSpPr/>
          <p:nvPr/>
        </p:nvSpPr>
        <p:spPr>
          <a:xfrm>
            <a:off x="635000" y="4716462"/>
            <a:ext cx="1968500" cy="536576"/>
          </a:xfrm>
          <a:prstGeom prst="rect">
            <a:avLst/>
          </a:prstGeom>
          <a:ln w="28575">
            <a:solidFill>
              <a:srgbClr val="FF26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buClr>
                <a:srgbClr val="000000"/>
              </a:buClr>
              <a:buFont typeface="Courier New"/>
              <a:defRPr sz="2800">
                <a:effectLst>
                  <a:outerShdw blurRad="38100" dist="12700" dir="5400000" rotWithShape="0">
                    <a:srgbClr val="000000">
                      <a:alpha val="50000"/>
                    </a:srgbClr>
                  </a:outerShdw>
                </a:effectLst>
              </a:defRPr>
            </a:lvl1pPr>
          </a:lstStyle>
          <a:p>
            <a:r>
              <a:t> </a:t>
            </a:r>
          </a:p>
        </p:txBody>
      </p:sp>
      <p:sp>
        <p:nvSpPr>
          <p:cNvPr id="377" name="Not necessarily…"/>
          <p:cNvSpPr/>
          <p:nvPr/>
        </p:nvSpPr>
        <p:spPr>
          <a:xfrm>
            <a:off x="6883400" y="6286500"/>
            <a:ext cx="4813300" cy="2171700"/>
          </a:xfrm>
          <a:prstGeom prst="roundRect">
            <a:avLst>
              <a:gd name="adj" fmla="val 8772"/>
            </a:avLst>
          </a:prstGeom>
          <a:blipFill>
            <a:blip r:embed="rId4"/>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70000"/>
              </a:lnSpc>
              <a:buClr>
                <a:srgbClr val="FF2600"/>
              </a:buClr>
              <a:buFont typeface="Comic Sans MS"/>
              <a:defRPr sz="4400">
                <a:solidFill>
                  <a:srgbClr val="FF2600"/>
                </a:solidFill>
                <a:uFill>
                  <a:solidFill>
                    <a:srgbClr val="FF2600"/>
                  </a:solidFill>
                </a:uFill>
              </a:defRPr>
            </a:pPr>
            <a:r>
              <a:t>Not necessarily</a:t>
            </a:r>
          </a:p>
          <a:p>
            <a:pPr>
              <a:lnSpc>
                <a:spcPct val="70000"/>
              </a:lnSpc>
              <a:buClr>
                <a:srgbClr val="FF2600"/>
              </a:buClr>
              <a:buFont typeface="Comic Sans MS"/>
              <a:defRPr sz="4400">
                <a:solidFill>
                  <a:srgbClr val="FF2600"/>
                </a:solidFill>
                <a:uFill>
                  <a:solidFill>
                    <a:srgbClr val="FF2600"/>
                  </a:solidFill>
                </a:uFill>
              </a:defRPr>
            </a:pPr>
            <a:r>
              <a:t>data representation!</a:t>
            </a:r>
          </a:p>
        </p:txBody>
      </p:sp>
      <p:sp>
        <p:nvSpPr>
          <p:cNvPr id="378" name="Not necessarily…"/>
          <p:cNvSpPr/>
          <p:nvPr/>
        </p:nvSpPr>
        <p:spPr>
          <a:xfrm>
            <a:off x="1003300" y="6286500"/>
            <a:ext cx="4521200" cy="2171700"/>
          </a:xfrm>
          <a:prstGeom prst="roundRect">
            <a:avLst>
              <a:gd name="adj" fmla="val 8772"/>
            </a:avLst>
          </a:prstGeom>
          <a:blipFill>
            <a:blip r:embed="rId4"/>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nSpc>
                <a:spcPct val="70000"/>
              </a:lnSpc>
              <a:buClr>
                <a:srgbClr val="FF2600"/>
              </a:buClr>
              <a:buFont typeface="Comic Sans MS"/>
              <a:defRPr sz="4400">
                <a:solidFill>
                  <a:srgbClr val="FF2600"/>
                </a:solidFill>
                <a:uFill>
                  <a:solidFill>
                    <a:srgbClr val="FF2600"/>
                  </a:solidFill>
                </a:uFill>
              </a:defRPr>
            </a:pPr>
            <a:r>
              <a:t>Not necessarily</a:t>
            </a:r>
          </a:p>
          <a:p>
            <a:pPr>
              <a:lnSpc>
                <a:spcPct val="70000"/>
              </a:lnSpc>
              <a:buClr>
                <a:srgbClr val="FF2600"/>
              </a:buClr>
              <a:buFont typeface="Comic Sans MS"/>
              <a:defRPr sz="4400">
                <a:solidFill>
                  <a:srgbClr val="FF2600"/>
                </a:solidFill>
                <a:uFill>
                  <a:solidFill>
                    <a:srgbClr val="FF2600"/>
                  </a:solidFill>
                </a:uFill>
              </a:defRPr>
            </a:pPr>
            <a:r>
              <a:t>public methods!</a:t>
            </a:r>
          </a:p>
        </p:txBody>
      </p:sp>
      <p:sp>
        <p:nvSpPr>
          <p:cNvPr id="379" name="Line"/>
          <p:cNvSpPr/>
          <p:nvPr/>
        </p:nvSpPr>
        <p:spPr>
          <a:xfrm>
            <a:off x="4938350" y="4711581"/>
            <a:ext cx="2445490" cy="1606994"/>
          </a:xfrm>
          <a:prstGeom prst="line">
            <a:avLst/>
          </a:prstGeom>
          <a:solidFill>
            <a:srgbClr val="FE2B00"/>
          </a:solidFill>
          <a:ln w="25400">
            <a:solidFill>
              <a:srgbClr val="FE2B00"/>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80" name="Line"/>
          <p:cNvSpPr/>
          <p:nvPr/>
        </p:nvSpPr>
        <p:spPr>
          <a:xfrm flipH="1">
            <a:off x="2472365" y="5267664"/>
            <a:ext cx="1" cy="1042051"/>
          </a:xfrm>
          <a:prstGeom prst="line">
            <a:avLst/>
          </a:prstGeom>
          <a:solidFill>
            <a:srgbClr val="FE2B00"/>
          </a:solidFill>
          <a:ln w="25400">
            <a:solidFill>
              <a:srgbClr val="FE2B00"/>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3" name="That often is a lot of work, carried on by a number of people, so we better get organized!"/>
          <p:cNvSpPr txBox="1">
            <a:spLocks noGrp="1"/>
          </p:cNvSpPr>
          <p:nvPr>
            <p:ph type="title"/>
          </p:nvPr>
        </p:nvSpPr>
        <p:spPr>
          <a:xfrm>
            <a:off x="1270000" y="1658912"/>
            <a:ext cx="10464800" cy="6435776"/>
          </a:xfrm>
          <a:prstGeom prst="rect">
            <a:avLst/>
          </a:prstGeom>
        </p:spPr>
        <p:txBody>
          <a:bodyPr/>
          <a:lstStyle/>
          <a:p>
            <a:r>
              <a:rPr>
                <a:solidFill>
                  <a:schemeClr val="bg1"/>
                </a:solidFill>
              </a:rPr>
              <a:t>That often is a lot of work, carried on by a number of people, so we better get organized!</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4" name="Interfaces as a means to achieve independent development"/>
          <p:cNvSpPr txBox="1">
            <a:spLocks noGrp="1"/>
          </p:cNvSpPr>
          <p:nvPr>
            <p:ph type="title"/>
          </p:nvPr>
        </p:nvSpPr>
        <p:spPr>
          <a:prstGeom prst="rect">
            <a:avLst/>
          </a:prstGeom>
        </p:spPr>
        <p:txBody>
          <a:bodyPr>
            <a:normAutofit fontScale="90000"/>
          </a:bodyPr>
          <a:lstStyle/>
          <a:p>
            <a:r>
              <a:rPr>
                <a:solidFill>
                  <a:schemeClr val="bg1"/>
                </a:solidFill>
              </a:rPr>
              <a:t>Interfaces as a means to achieve independent development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8" name="Which interface should we specify if we want to independently develop features for importing student data from a file, and registering students through a form?"/>
          <p:cNvSpPr txBox="1">
            <a:spLocks noGrp="1"/>
          </p:cNvSpPr>
          <p:nvPr>
            <p:ph type="title"/>
          </p:nvPr>
        </p:nvSpPr>
        <p:spPr>
          <a:xfrm>
            <a:off x="1270000" y="343525"/>
            <a:ext cx="10981238" cy="9066550"/>
          </a:xfrm>
          <a:prstGeom prst="rect">
            <a:avLst/>
          </a:prstGeom>
        </p:spPr>
        <p:txBody>
          <a:bodyPr/>
          <a:lstStyle/>
          <a:p>
            <a:r>
              <a:rPr>
                <a:solidFill>
                  <a:schemeClr val="bg1"/>
                </a:solidFill>
              </a:rPr>
              <a:t>Which interface should we specify if we want to independently develop features for importing student data from a file, and registering students through a form?</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0" name="Large systems and collaborating teams"/>
          <p:cNvSpPr txBox="1">
            <a:spLocks noGrp="1"/>
          </p:cNvSpPr>
          <p:nvPr>
            <p:ph type="title"/>
          </p:nvPr>
        </p:nvSpPr>
        <p:spPr>
          <a:prstGeom prst="rect">
            <a:avLst/>
          </a:prstGeom>
        </p:spPr>
        <p:txBody>
          <a:bodyPr>
            <a:normAutofit fontScale="90000"/>
          </a:bodyPr>
          <a:lstStyle>
            <a:lvl1pPr defTabSz="554990">
              <a:defRPr sz="7979"/>
            </a:lvl1pPr>
          </a:lstStyle>
          <a:p>
            <a:r>
              <a:rPr>
                <a:solidFill>
                  <a:schemeClr val="bg1"/>
                </a:solidFill>
              </a:rPr>
              <a:t>Large systems and collaborating teams</a:t>
            </a:r>
          </a:p>
        </p:txBody>
      </p:sp>
      <p:sp>
        <p:nvSpPr>
          <p:cNvPr id="391" name="Feature development and maintenance is performed by a team of developers from different component (subsystem) teams…"/>
          <p:cNvSpPr txBox="1">
            <a:spLocks noGrp="1"/>
          </p:cNvSpPr>
          <p:nvPr>
            <p:ph type="body" idx="1"/>
          </p:nvPr>
        </p:nvSpPr>
        <p:spPr>
          <a:xfrm>
            <a:off x="1270000" y="2768600"/>
            <a:ext cx="10464800" cy="6540500"/>
          </a:xfrm>
          <a:prstGeom prst="rect">
            <a:avLst/>
          </a:prstGeom>
        </p:spPr>
        <p:txBody>
          <a:bodyPr/>
          <a:lstStyle/>
          <a:p>
            <a:r>
              <a:rPr>
                <a:solidFill>
                  <a:schemeClr val="bg1"/>
                </a:solidFill>
              </a:rPr>
              <a:t>Feature development and maintenance is performed by a team of developers from different component (subsystem) teams</a:t>
            </a:r>
          </a:p>
          <a:p>
            <a:r>
              <a:rPr>
                <a:solidFill>
                  <a:schemeClr val="bg1"/>
                </a:solidFill>
              </a:rPr>
              <a:t>Component teams specialise on the functionalities of a given component, and collaborate to the development of features that require functionalities related to that component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3" name="Take notes, now!"/>
          <p:cNvSpPr txBox="1">
            <a:spLocks noGrp="1"/>
          </p:cNvSpPr>
          <p:nvPr>
            <p:ph type="title"/>
          </p:nvPr>
        </p:nvSpPr>
        <p:spPr>
          <a:xfrm>
            <a:off x="1270000" y="1638300"/>
            <a:ext cx="10464800" cy="5867400"/>
          </a:xfrm>
          <a:prstGeom prst="rect">
            <a:avLst/>
          </a:prstGeom>
        </p:spPr>
        <p:txBody>
          <a:bodyPr/>
          <a:lstStyle>
            <a:lvl1pPr>
              <a:defRPr sz="14200"/>
            </a:lvl1pPr>
          </a:lstStyle>
          <a:p>
            <a:r>
              <a:rPr>
                <a:solidFill>
                  <a:schemeClr val="bg1"/>
                </a:solidFill>
              </a:rPr>
              <a:t>Take notes, now!</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5" name="Hands on exercises"/>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exercises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9" name="Project management 1I"/>
          <p:cNvSpPr txBox="1">
            <a:spLocks noGrp="1"/>
          </p:cNvSpPr>
          <p:nvPr>
            <p:ph type="title"/>
          </p:nvPr>
        </p:nvSpPr>
        <p:spPr>
          <a:prstGeom prst="rect">
            <a:avLst/>
          </a:prstGeom>
        </p:spPr>
        <p:txBody>
          <a:bodyPr/>
          <a:lstStyle/>
          <a:p>
            <a:r>
              <a:rPr>
                <a:solidFill>
                  <a:schemeClr val="bg1"/>
                </a:solidFill>
              </a:rPr>
              <a:t>Project management 1I</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1" name="Project management 1II, quality and cost"/>
          <p:cNvSpPr txBox="1">
            <a:spLocks noGrp="1"/>
          </p:cNvSpPr>
          <p:nvPr>
            <p:ph type="title"/>
          </p:nvPr>
        </p:nvSpPr>
        <p:spPr>
          <a:prstGeom prst="rect">
            <a:avLst/>
          </a:prstGeom>
        </p:spPr>
        <p:txBody>
          <a:bodyPr/>
          <a:lstStyle/>
          <a:p>
            <a:r>
              <a:rPr>
                <a:solidFill>
                  <a:schemeClr val="bg1"/>
                </a:solidFill>
              </a:rPr>
              <a:t>Project management 1II, quality and cost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3" name="Quality"/>
          <p:cNvSpPr txBox="1">
            <a:spLocks noGrp="1"/>
          </p:cNvSpPr>
          <p:nvPr>
            <p:ph type="title"/>
          </p:nvPr>
        </p:nvSpPr>
        <p:spPr>
          <a:prstGeom prst="rect">
            <a:avLst/>
          </a:prstGeom>
        </p:spPr>
        <p:txBody>
          <a:bodyPr/>
          <a:lstStyle>
            <a:lvl1pPr>
              <a:defRPr sz="14400"/>
            </a:lvl1pPr>
          </a:lstStyle>
          <a:p>
            <a:r>
              <a:rPr>
                <a:solidFill>
                  <a:schemeClr val="bg1"/>
                </a:solidFill>
              </a:rPr>
              <a:t>Quality</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5" name="To control quality, we need to…"/>
          <p:cNvSpPr txBox="1">
            <a:spLocks noGrp="1"/>
          </p:cNvSpPr>
          <p:nvPr>
            <p:ph type="title"/>
          </p:nvPr>
        </p:nvSpPr>
        <p:spPr>
          <a:prstGeom prst="rect">
            <a:avLst/>
          </a:prstGeom>
        </p:spPr>
        <p:txBody>
          <a:bodyPr/>
          <a:lstStyle/>
          <a:p>
            <a:r>
              <a:rPr>
                <a:solidFill>
                  <a:schemeClr val="bg1"/>
                </a:solidFill>
              </a:rPr>
              <a:t>To control quality, we need to…</a:t>
            </a:r>
          </a:p>
        </p:txBody>
      </p:sp>
      <p:sp>
        <p:nvSpPr>
          <p:cNvPr id="406" name="test the system…"/>
          <p:cNvSpPr txBox="1">
            <a:spLocks noGrp="1"/>
          </p:cNvSpPr>
          <p:nvPr>
            <p:ph type="body" idx="1"/>
          </p:nvPr>
        </p:nvSpPr>
        <p:spPr>
          <a:xfrm>
            <a:off x="1270000" y="2917566"/>
            <a:ext cx="10464800" cy="6384815"/>
          </a:xfrm>
          <a:prstGeom prst="rect">
            <a:avLst/>
          </a:prstGeom>
        </p:spPr>
        <p:txBody>
          <a:bodyPr/>
          <a:lstStyle/>
          <a:p>
            <a:r>
              <a:rPr>
                <a:solidFill>
                  <a:schemeClr val="bg1"/>
                </a:solidFill>
              </a:rPr>
              <a:t>test the system</a:t>
            </a:r>
          </a:p>
          <a:p>
            <a:r>
              <a:rPr>
                <a:solidFill>
                  <a:schemeClr val="bg1"/>
                </a:solidFill>
              </a:rPr>
              <a:t>review artifacts </a:t>
            </a:r>
          </a:p>
          <a:p>
            <a:r>
              <a:rPr>
                <a:solidFill>
                  <a:schemeClr val="bg1"/>
                </a:solidFill>
              </a:rPr>
              <a:t>pair programming</a:t>
            </a:r>
          </a:p>
          <a:p>
            <a:r>
              <a:rPr>
                <a:solidFill>
                  <a:schemeClr val="bg1"/>
                </a:solidFill>
              </a:rPr>
              <a:t>measure quality attributes</a:t>
            </a:r>
          </a:p>
          <a:p>
            <a:r>
              <a:rPr>
                <a:solidFill>
                  <a:schemeClr val="bg1"/>
                </a:solidFill>
              </a:rPr>
              <a:t>static analysis tools</a:t>
            </a:r>
          </a:p>
          <a:p>
            <a:r>
              <a:rPr>
                <a:solidFill>
                  <a:schemeClr val="bg1"/>
                </a:solidFill>
              </a:rPr>
              <a:t>reduce technical debt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0" name="Separate environments for different activities"/>
          <p:cNvSpPr txBox="1">
            <a:spLocks noGrp="1"/>
          </p:cNvSpPr>
          <p:nvPr>
            <p:ph type="title"/>
          </p:nvPr>
        </p:nvSpPr>
        <p:spPr>
          <a:prstGeom prst="rect">
            <a:avLst/>
          </a:prstGeom>
        </p:spPr>
        <p:txBody>
          <a:bodyPr>
            <a:normAutofit fontScale="90000"/>
          </a:bodyPr>
          <a:lstStyle>
            <a:lvl1pPr defTabSz="554990">
              <a:defRPr sz="7979"/>
            </a:lvl1pPr>
          </a:lstStyle>
          <a:p>
            <a:r>
              <a:rPr>
                <a:solidFill>
                  <a:schemeClr val="bg1"/>
                </a:solidFill>
              </a:rPr>
              <a:t>Separate environments for different activities</a:t>
            </a:r>
          </a:p>
        </p:txBody>
      </p:sp>
      <p:sp>
        <p:nvSpPr>
          <p:cNvPr id="411" name="Development…"/>
          <p:cNvSpPr txBox="1">
            <a:spLocks noGrp="1"/>
          </p:cNvSpPr>
          <p:nvPr>
            <p:ph type="body" idx="1"/>
          </p:nvPr>
        </p:nvSpPr>
        <p:spPr>
          <a:prstGeom prst="rect">
            <a:avLst/>
          </a:prstGeom>
        </p:spPr>
        <p:txBody>
          <a:bodyPr/>
          <a:lstStyle/>
          <a:p>
            <a:r>
              <a:rPr>
                <a:solidFill>
                  <a:schemeClr val="bg1"/>
                </a:solidFill>
              </a:rPr>
              <a:t>Development</a:t>
            </a:r>
          </a:p>
          <a:p>
            <a:r>
              <a:rPr>
                <a:solidFill>
                  <a:schemeClr val="bg1"/>
                </a:solidFill>
              </a:rPr>
              <a:t>Testing (integration, system, etc.)</a:t>
            </a:r>
          </a:p>
          <a:p>
            <a:pPr lvl="1"/>
            <a:r>
              <a:rPr>
                <a:solidFill>
                  <a:schemeClr val="bg1"/>
                </a:solidFill>
              </a:rPr>
              <a:t>Daily build and smoke test</a:t>
            </a:r>
          </a:p>
          <a:p>
            <a:r>
              <a:rPr>
                <a:solidFill>
                  <a:schemeClr val="bg1"/>
                </a:solidFill>
              </a:rPr>
              <a:t>Execution (deployment)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5" name="We need to control interdependent dimensions:"/>
          <p:cNvSpPr txBox="1">
            <a:spLocks noGrp="1"/>
          </p:cNvSpPr>
          <p:nvPr>
            <p:ph type="title"/>
          </p:nvPr>
        </p:nvSpPr>
        <p:spPr>
          <a:prstGeom prst="rect">
            <a:avLst/>
          </a:prstGeom>
        </p:spPr>
        <p:txBody>
          <a:bodyPr/>
          <a:lstStyle>
            <a:lvl1pPr>
              <a:defRPr sz="7200"/>
            </a:lvl1pPr>
          </a:lstStyle>
          <a:p>
            <a:r>
              <a:rPr>
                <a:solidFill>
                  <a:schemeClr val="bg1"/>
                </a:solidFill>
              </a:rPr>
              <a:t>We need to control interdependent dimensions:</a:t>
            </a:r>
          </a:p>
        </p:txBody>
      </p:sp>
      <p:sp>
        <p:nvSpPr>
          <p:cNvPr id="226" name="scope (+)…"/>
          <p:cNvSpPr txBox="1">
            <a:spLocks noGrp="1"/>
          </p:cNvSpPr>
          <p:nvPr>
            <p:ph type="body" idx="1"/>
          </p:nvPr>
        </p:nvSpPr>
        <p:spPr>
          <a:xfrm>
            <a:off x="1270000" y="3226325"/>
            <a:ext cx="10464800" cy="5715001"/>
          </a:xfrm>
          <a:prstGeom prst="rect">
            <a:avLst/>
          </a:prstGeom>
        </p:spPr>
        <p:txBody>
          <a:bodyPr/>
          <a:lstStyle/>
          <a:p>
            <a:pPr marL="1043974" indent="-726474">
              <a:defRPr sz="4700"/>
            </a:pPr>
            <a:r>
              <a:rPr>
                <a:solidFill>
                  <a:schemeClr val="bg1"/>
                </a:solidFill>
              </a:rPr>
              <a:t>scope (+)</a:t>
            </a:r>
          </a:p>
          <a:p>
            <a:pPr marL="1043974" indent="-726474">
              <a:defRPr sz="4700"/>
            </a:pPr>
            <a:r>
              <a:rPr>
                <a:solidFill>
                  <a:schemeClr val="bg1"/>
                </a:solidFill>
              </a:rPr>
              <a:t>quality (+)</a:t>
            </a:r>
          </a:p>
          <a:p>
            <a:pPr marL="1043974" indent="-726474">
              <a:defRPr sz="4700"/>
            </a:pPr>
            <a:r>
              <a:rPr>
                <a:solidFill>
                  <a:schemeClr val="bg1"/>
                </a:solidFill>
              </a:rPr>
              <a:t>time (-)</a:t>
            </a:r>
          </a:p>
          <a:p>
            <a:pPr marL="1043974" indent="-726474">
              <a:defRPr sz="4700"/>
            </a:pPr>
            <a:r>
              <a:rPr>
                <a:solidFill>
                  <a:schemeClr val="bg1"/>
                </a:solidFill>
              </a:rPr>
              <a:t>costs (-)</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3" name="Review (inspect) artifacts"/>
          <p:cNvSpPr txBox="1">
            <a:spLocks noGrp="1"/>
          </p:cNvSpPr>
          <p:nvPr>
            <p:ph type="title"/>
          </p:nvPr>
        </p:nvSpPr>
        <p:spPr>
          <a:prstGeom prst="rect">
            <a:avLst/>
          </a:prstGeom>
        </p:spPr>
        <p:txBody>
          <a:bodyPr/>
          <a:lstStyle/>
          <a:p>
            <a:r>
              <a:rPr>
                <a:solidFill>
                  <a:schemeClr val="bg1"/>
                </a:solidFill>
              </a:rPr>
              <a:t>Review (inspect) artifacts</a:t>
            </a:r>
          </a:p>
        </p:txBody>
      </p:sp>
      <p:sp>
        <p:nvSpPr>
          <p:cNvPr id="414" name="in a tool…"/>
          <p:cNvSpPr txBox="1">
            <a:spLocks noGrp="1"/>
          </p:cNvSpPr>
          <p:nvPr>
            <p:ph type="body" idx="1"/>
          </p:nvPr>
        </p:nvSpPr>
        <p:spPr>
          <a:xfrm>
            <a:off x="1270000" y="2907861"/>
            <a:ext cx="10464800" cy="6736284"/>
          </a:xfrm>
          <a:prstGeom prst="rect">
            <a:avLst/>
          </a:prstGeom>
        </p:spPr>
        <p:txBody>
          <a:bodyPr/>
          <a:lstStyle/>
          <a:p>
            <a:r>
              <a:rPr>
                <a:solidFill>
                  <a:schemeClr val="bg1"/>
                </a:solidFill>
              </a:rPr>
              <a:t>in a tool</a:t>
            </a:r>
          </a:p>
          <a:p>
            <a:r>
              <a:rPr>
                <a:solidFill>
                  <a:schemeClr val="bg1"/>
                </a:solidFill>
              </a:rPr>
              <a:t>focus on most relevant points</a:t>
            </a:r>
          </a:p>
          <a:p>
            <a:r>
              <a:rPr>
                <a:solidFill>
                  <a:schemeClr val="bg1"/>
                </a:solidFill>
              </a:rPr>
              <a:t>guide yourself by clear goals (checklist)</a:t>
            </a:r>
          </a:p>
          <a:p>
            <a:r>
              <a:rPr>
                <a:solidFill>
                  <a:schemeClr val="bg1"/>
                </a:solidFill>
              </a:rPr>
              <a:t>be objective </a:t>
            </a:r>
          </a:p>
          <a:p>
            <a:r>
              <a:rPr>
                <a:solidFill>
                  <a:schemeClr val="bg1"/>
                </a:solidFill>
              </a:rPr>
              <a:t>be kind: critique the artifact rather than its author</a:t>
            </a:r>
          </a:p>
          <a:p>
            <a:r>
              <a:rPr>
                <a:solidFill>
                  <a:schemeClr val="bg1"/>
                </a:solidFill>
              </a:rPr>
              <a:t>be constructive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16" name="https://www.michaelagreiler.com/code-review-pitfalls-slow-down/"/>
          <p:cNvSpPr txBox="1">
            <a:spLocks noGrp="1"/>
          </p:cNvSpPr>
          <p:nvPr>
            <p:ph type="title"/>
          </p:nvPr>
        </p:nvSpPr>
        <p:spPr>
          <a:prstGeom prst="rect">
            <a:avLst/>
          </a:prstGeom>
        </p:spPr>
        <p:txBody>
          <a:bodyPr/>
          <a:lstStyle/>
          <a:p>
            <a:r>
              <a:rPr>
                <a:solidFill>
                  <a:schemeClr val="bg1"/>
                </a:solidFill>
              </a:rPr>
              <a:t>https://www.michaelagreiler.com/code-review-pitfalls-slow-down/</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8" name="Requirements specification review"/>
          <p:cNvSpPr txBox="1">
            <a:spLocks noGrp="1"/>
          </p:cNvSpPr>
          <p:nvPr>
            <p:ph type="title"/>
          </p:nvPr>
        </p:nvSpPr>
        <p:spPr>
          <a:prstGeom prst="rect">
            <a:avLst/>
          </a:prstGeom>
        </p:spPr>
        <p:txBody>
          <a:bodyPr/>
          <a:lstStyle/>
          <a:p>
            <a:r>
              <a:rPr>
                <a:solidFill>
                  <a:schemeClr val="bg1"/>
                </a:solidFill>
              </a:rPr>
              <a:t>Requirements specification review</a:t>
            </a:r>
          </a:p>
        </p:txBody>
      </p:sp>
      <p:sp>
        <p:nvSpPr>
          <p:cNvPr id="419" name="The specification is syntactically valid and can be executed by Cucumber tools…"/>
          <p:cNvSpPr txBox="1">
            <a:spLocks noGrp="1"/>
          </p:cNvSpPr>
          <p:nvPr>
            <p:ph type="body" idx="1"/>
          </p:nvPr>
        </p:nvSpPr>
        <p:spPr>
          <a:xfrm>
            <a:off x="1270000" y="3231169"/>
            <a:ext cx="10464800" cy="6495018"/>
          </a:xfrm>
          <a:prstGeom prst="rect">
            <a:avLst/>
          </a:prstGeom>
        </p:spPr>
        <p:txBody>
          <a:bodyPr/>
          <a:lstStyle/>
          <a:p>
            <a:pPr>
              <a:defRPr sz="4000"/>
            </a:pPr>
            <a:r>
              <a:rPr>
                <a:solidFill>
                  <a:schemeClr val="bg1"/>
                </a:solidFill>
              </a:rPr>
              <a:t>The specification is syntactically valid and can be executed by Cucumber tools</a:t>
            </a:r>
          </a:p>
          <a:p>
            <a:pPr>
              <a:defRPr sz="4000"/>
            </a:pPr>
            <a:r>
              <a:rPr>
                <a:solidFill>
                  <a:schemeClr val="bg1"/>
                </a:solidFill>
              </a:rPr>
              <a:t>The specification is clear and has no English spelling and syntactic mistakes</a:t>
            </a:r>
          </a:p>
          <a:p>
            <a:pPr>
              <a:defRPr sz="4000"/>
            </a:pPr>
            <a:r>
              <a:rPr>
                <a:solidFill>
                  <a:schemeClr val="bg1"/>
                </a:solidFill>
              </a:rPr>
              <a:t>The commits/PR clearly convey the intention of the change, and what has been changed</a:t>
            </a:r>
          </a:p>
          <a:p>
            <a:pPr>
              <a:defRPr sz="4000"/>
            </a:pPr>
            <a:r>
              <a:rPr>
                <a:solidFill>
                  <a:schemeClr val="bg1"/>
                </a:solidFill>
              </a:rPr>
              <a:t>The specification conforms to the requirements specification checklist </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1" name="Similarly for other software development artifacts: tests, code, design, documentation"/>
          <p:cNvSpPr txBox="1">
            <a:spLocks noGrp="1"/>
          </p:cNvSpPr>
          <p:nvPr>
            <p:ph type="title"/>
          </p:nvPr>
        </p:nvSpPr>
        <p:spPr>
          <a:xfrm>
            <a:off x="1270000" y="1898237"/>
            <a:ext cx="10464800" cy="5957126"/>
          </a:xfrm>
          <a:prstGeom prst="rect">
            <a:avLst/>
          </a:prstGeom>
        </p:spPr>
        <p:txBody>
          <a:bodyPr/>
          <a:lstStyle/>
          <a:p>
            <a:r>
              <a:rPr>
                <a:solidFill>
                  <a:schemeClr val="bg1"/>
                </a:solidFill>
              </a:rPr>
              <a:t>Similarly for other software development artifacts: tests, code, design, documentation </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3" name="Costs"/>
          <p:cNvSpPr txBox="1">
            <a:spLocks noGrp="1"/>
          </p:cNvSpPr>
          <p:nvPr>
            <p:ph type="title"/>
          </p:nvPr>
        </p:nvSpPr>
        <p:spPr>
          <a:prstGeom prst="rect">
            <a:avLst/>
          </a:prstGeom>
        </p:spPr>
        <p:txBody>
          <a:bodyPr/>
          <a:lstStyle>
            <a:lvl1pPr>
              <a:defRPr sz="14400"/>
            </a:lvl1pPr>
          </a:lstStyle>
          <a:p>
            <a:r>
              <a:rPr>
                <a:solidFill>
                  <a:schemeClr val="bg1"/>
                </a:solidFill>
              </a:rPr>
              <a:t>Costs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5" name="cost estimation…"/>
          <p:cNvSpPr txBox="1">
            <a:spLocks noGrp="1"/>
          </p:cNvSpPr>
          <p:nvPr>
            <p:ph type="title"/>
          </p:nvPr>
        </p:nvSpPr>
        <p:spPr>
          <a:xfrm>
            <a:off x="1270000" y="940884"/>
            <a:ext cx="10464800" cy="7871832"/>
          </a:xfrm>
          <a:prstGeom prst="rect">
            <a:avLst/>
          </a:prstGeom>
        </p:spPr>
        <p:txBody>
          <a:bodyPr/>
          <a:lstStyle/>
          <a:p>
            <a:r>
              <a:rPr>
                <a:solidFill>
                  <a:schemeClr val="bg1"/>
                </a:solidFill>
              </a:rPr>
              <a:t>cost estimation </a:t>
            </a:r>
          </a:p>
          <a:p>
            <a:r>
              <a:rPr sz="12200">
                <a:solidFill>
                  <a:schemeClr val="bg1"/>
                </a:solidFill>
              </a:rPr>
              <a:t>=</a:t>
            </a:r>
            <a:r>
              <a:rPr>
                <a:solidFill>
                  <a:schemeClr val="bg1"/>
                </a:solidFill>
              </a:rPr>
              <a:t> </a:t>
            </a:r>
          </a:p>
          <a:p>
            <a:r>
              <a:rPr>
                <a:solidFill>
                  <a:schemeClr val="bg1"/>
                </a:solidFill>
              </a:rPr>
              <a:t>team size and cost for a given period (no promises of delivered features)</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27" name="Fixing both scope and schedule is often antithetical for systems that are not similar to previously developed systems.…"/>
          <p:cNvSpPr txBox="1">
            <a:spLocks noGrp="1"/>
          </p:cNvSpPr>
          <p:nvPr>
            <p:ph type="body" idx="1"/>
          </p:nvPr>
        </p:nvSpPr>
        <p:spPr>
          <a:prstGeom prst="rect">
            <a:avLst/>
          </a:prstGeom>
        </p:spPr>
        <p:txBody>
          <a:bodyPr/>
          <a:lstStyle/>
          <a:p>
            <a:pPr marL="0" indent="0" algn="ctr">
              <a:buSzTx/>
              <a:buNone/>
              <a:defRPr sz="5000"/>
            </a:pPr>
            <a:r>
              <a:rPr>
                <a:solidFill>
                  <a:schemeClr val="bg1"/>
                </a:solidFill>
              </a:rPr>
              <a:t>Fixing both scope and schedule is often antithetical for systems that are not similar to previously developed systems. </a:t>
            </a:r>
          </a:p>
          <a:p>
            <a:pPr marL="0" indent="0" algn="ctr">
              <a:buSzTx/>
              <a:buNone/>
              <a:defRPr sz="5000"/>
            </a:pPr>
            <a:r>
              <a:rPr>
                <a:solidFill>
                  <a:schemeClr val="bg1"/>
                </a:solidFill>
              </a:rPr>
              <a:t>"The client either chooses the release date and gets only the features ready by then or chooses key features and ships the product when the features are ready."</a:t>
            </a:r>
          </a:p>
        </p:txBody>
      </p:sp>
      <p:pic>
        <p:nvPicPr>
          <p:cNvPr id="428" name="Screen Shot 2019-09-10 at 15.03.25.png" descr="Screen Shot 2019-09-10 at 15.03.25.png"/>
          <p:cNvPicPr>
            <a:picLocks noChangeAspect="1"/>
          </p:cNvPicPr>
          <p:nvPr/>
        </p:nvPicPr>
        <p:blipFill>
          <a:blip r:embed="rId2" cstate="print">
            <a:extLst/>
          </a:blip>
          <a:stretch>
            <a:fillRect/>
          </a:stretch>
        </p:blipFill>
        <p:spPr>
          <a:xfrm>
            <a:off x="10862354" y="7872315"/>
            <a:ext cx="2030160" cy="1837403"/>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0" name="To control costs, we need to…"/>
          <p:cNvSpPr txBox="1">
            <a:spLocks noGrp="1"/>
          </p:cNvSpPr>
          <p:nvPr>
            <p:ph type="title"/>
          </p:nvPr>
        </p:nvSpPr>
        <p:spPr>
          <a:prstGeom prst="rect">
            <a:avLst/>
          </a:prstGeom>
        </p:spPr>
        <p:txBody>
          <a:bodyPr/>
          <a:lstStyle/>
          <a:p>
            <a:r>
              <a:rPr>
                <a:solidFill>
                  <a:schemeClr val="bg1"/>
                </a:solidFill>
              </a:rPr>
              <a:t>To control costs, we need to…</a:t>
            </a:r>
          </a:p>
        </p:txBody>
      </p:sp>
      <p:sp>
        <p:nvSpPr>
          <p:cNvPr id="431" name="control scope and quality, avoiding increased scope and quality expectations…"/>
          <p:cNvSpPr txBox="1">
            <a:spLocks noGrp="1"/>
          </p:cNvSpPr>
          <p:nvPr>
            <p:ph type="body" idx="1"/>
          </p:nvPr>
        </p:nvSpPr>
        <p:spPr>
          <a:xfrm>
            <a:off x="1270000" y="2768600"/>
            <a:ext cx="10464800" cy="6791661"/>
          </a:xfrm>
          <a:prstGeom prst="rect">
            <a:avLst/>
          </a:prstGeom>
        </p:spPr>
        <p:txBody>
          <a:bodyPr/>
          <a:lstStyle/>
          <a:p>
            <a:r>
              <a:rPr>
                <a:solidFill>
                  <a:schemeClr val="bg1"/>
                </a:solidFill>
              </a:rPr>
              <a:t>control scope and quality, avoiding increased scope and quality expectations </a:t>
            </a:r>
          </a:p>
          <a:p>
            <a:r>
              <a:rPr>
                <a:solidFill>
                  <a:schemeClr val="bg1"/>
                </a:solidFill>
              </a:rPr>
              <a:t>control time, avoiding delivery anticipation </a:t>
            </a:r>
          </a:p>
          <a:p>
            <a:r>
              <a:rPr>
                <a:solidFill>
                  <a:schemeClr val="bg1"/>
                </a:solidFill>
              </a:rPr>
              <a:t>manage development productivity</a:t>
            </a:r>
          </a:p>
          <a:p>
            <a:pPr lvl="1"/>
            <a:r>
              <a:rPr>
                <a:solidFill>
                  <a:schemeClr val="bg1"/>
                </a:solidFill>
              </a:rPr>
              <a:t>team skills, tools</a:t>
            </a:r>
          </a:p>
          <a:p>
            <a:pPr lvl="1"/>
            <a:r>
              <a:rPr>
                <a:solidFill>
                  <a:schemeClr val="bg1"/>
                </a:solidFill>
              </a:rPr>
              <a:t>process, motivation</a:t>
            </a:r>
          </a:p>
          <a:p>
            <a:pPr lvl="1"/>
            <a:r>
              <a:rPr>
                <a:solidFill>
                  <a:schemeClr val="bg1"/>
                </a:solidFill>
              </a:rPr>
              <a:t>reducing waste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3" name="reducing waste (unnecessary activity that produces no value for the stakeholders) improves productivity, by definition"/>
          <p:cNvSpPr txBox="1">
            <a:spLocks noGrp="1"/>
          </p:cNvSpPr>
          <p:nvPr>
            <p:ph type="title"/>
          </p:nvPr>
        </p:nvSpPr>
        <p:spPr>
          <a:xfrm>
            <a:off x="1270000" y="975138"/>
            <a:ext cx="10464800" cy="7803324"/>
          </a:xfrm>
          <a:prstGeom prst="rect">
            <a:avLst/>
          </a:prstGeom>
        </p:spPr>
        <p:txBody>
          <a:bodyPr/>
          <a:lstStyle/>
          <a:p>
            <a:r>
              <a:rPr>
                <a:solidFill>
                  <a:schemeClr val="bg1"/>
                </a:solidFill>
              </a:rPr>
              <a:t>reducing waste (</a:t>
            </a:r>
            <a:r>
              <a:rPr>
                <a:solidFill>
                  <a:schemeClr val="bg1"/>
                </a:solidFill>
              </a:rPr>
              <a:t>unnecessary activity that produces no value for the stakeholders</a:t>
            </a:r>
            <a:r>
              <a:rPr>
                <a:solidFill>
                  <a:schemeClr val="bg1"/>
                </a:solidFill>
              </a:rPr>
              <a:t>) improves productivity, by definition</a:t>
            </a:r>
          </a:p>
        </p:txBody>
      </p:sp>
      <p:pic>
        <p:nvPicPr>
          <p:cNvPr id="434" name="Screen Shot 2019-09-10 at 15.03.25.png" descr="Screen Shot 2019-09-10 at 15.03.25.png"/>
          <p:cNvPicPr>
            <a:picLocks noChangeAspect="1"/>
          </p:cNvPicPr>
          <p:nvPr/>
        </p:nvPicPr>
        <p:blipFill>
          <a:blip r:embed="rId3" cstate="print">
            <a:extLst/>
          </a:blip>
          <a:stretch>
            <a:fillRect/>
          </a:stretch>
        </p:blipFill>
        <p:spPr>
          <a:xfrm>
            <a:off x="10862354" y="7872315"/>
            <a:ext cx="2030160" cy="1837403"/>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3">
            <a:extLst/>
          </a:blip>
          <a:stretch>
            <a:fillRect/>
          </a:stretch>
        </p:blipFill>
        <p:spPr>
          <a:xfrm>
            <a:off x="1662406" y="0"/>
            <a:ext cx="10391991" cy="10471017"/>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28" name="2D Line Chart"/>
          <p:cNvGraphicFramePr/>
          <p:nvPr/>
        </p:nvGraphicFramePr>
        <p:xfrm>
          <a:off x="1583023" y="2425700"/>
          <a:ext cx="9362740" cy="4902200"/>
        </p:xfrm>
        <a:graphic>
          <a:graphicData uri="http://schemas.openxmlformats.org/drawingml/2006/chart">
            <c:chart xmlns:c="http://schemas.openxmlformats.org/drawingml/2006/chart" xmlns:r="http://schemas.openxmlformats.org/officeDocument/2006/relationships" r:id="rId3"/>
          </a:graphicData>
        </a:graphic>
      </p:graphicFrame>
      <p:sp>
        <p:nvSpPr>
          <p:cNvPr id="229" name="quality x cost/time…"/>
          <p:cNvSpPr txBox="1"/>
          <p:nvPr/>
        </p:nvSpPr>
        <p:spPr>
          <a:xfrm>
            <a:off x="8442383" y="971120"/>
            <a:ext cx="4253620"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FFFDA9"/>
                </a:solidFill>
              </a:defRPr>
            </a:pPr>
            <a:r>
              <a:t>quality x cost/time</a:t>
            </a:r>
          </a:p>
          <a:p>
            <a:pPr>
              <a:defRPr>
                <a:solidFill>
                  <a:srgbClr val="FFFDA9"/>
                </a:solidFill>
              </a:defRPr>
            </a:pPr>
            <a:r>
              <a:t>scope x cost/time</a:t>
            </a:r>
          </a:p>
        </p:txBody>
      </p:sp>
      <p:sp>
        <p:nvSpPr>
          <p:cNvPr id="230" name="scope x quality…"/>
          <p:cNvSpPr txBox="1"/>
          <p:nvPr/>
        </p:nvSpPr>
        <p:spPr>
          <a:xfrm>
            <a:off x="8825634" y="7578176"/>
            <a:ext cx="3487118"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6C95D7"/>
                </a:solidFill>
              </a:defRPr>
            </a:pPr>
            <a:r>
              <a:t>scope x quality</a:t>
            </a:r>
          </a:p>
          <a:p>
            <a:pPr>
              <a:defRPr>
                <a:solidFill>
                  <a:srgbClr val="6C95D7"/>
                </a:solidFill>
              </a:defRPr>
            </a:pPr>
            <a:r>
              <a:t>time x cost</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42" name="Screen Shot 2019-04-15 at 11.51.30.png" descr="Screen Shot 2019-04-15 at 11.51.30.png"/>
          <p:cNvPicPr>
            <a:picLocks noChangeAspect="1"/>
          </p:cNvPicPr>
          <p:nvPr/>
        </p:nvPicPr>
        <p:blipFill>
          <a:blip r:embed="rId3">
            <a:extLst/>
          </a:blip>
          <a:stretch>
            <a:fillRect/>
          </a:stretch>
        </p:blipFill>
        <p:spPr>
          <a:xfrm>
            <a:off x="288851" y="0"/>
            <a:ext cx="12427098" cy="9753601"/>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6" name="Brooks’ Law: adding people to a late project delays it further"/>
          <p:cNvSpPr txBox="1">
            <a:spLocks noGrp="1"/>
          </p:cNvSpPr>
          <p:nvPr>
            <p:ph type="title"/>
          </p:nvPr>
        </p:nvSpPr>
        <p:spPr>
          <a:prstGeom prst="rect">
            <a:avLst/>
          </a:prstGeom>
        </p:spPr>
        <p:txBody>
          <a:bodyPr/>
          <a:lstStyle/>
          <a:p>
            <a:r>
              <a:rPr>
                <a:solidFill>
                  <a:schemeClr val="bg1"/>
                </a:solidFill>
              </a:rPr>
              <a:t>Brooks’ Law: adding people to a late project delays it further</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8" name="The Shortest Possible Schedule law"/>
          <p:cNvSpPr txBox="1">
            <a:spLocks noGrp="1"/>
          </p:cNvSpPr>
          <p:nvPr>
            <p:ph type="title"/>
          </p:nvPr>
        </p:nvSpPr>
        <p:spPr>
          <a:prstGeom prst="rect">
            <a:avLst/>
          </a:prstGeom>
        </p:spPr>
        <p:txBody>
          <a:bodyPr/>
          <a:lstStyle/>
          <a:p>
            <a:r>
              <a:rPr>
                <a:solidFill>
                  <a:schemeClr val="bg1"/>
                </a:solidFill>
              </a:rPr>
              <a:t>The Shortest Possible Schedule law</a:t>
            </a:r>
          </a:p>
        </p:txBody>
      </p:sp>
      <p:pic>
        <p:nvPicPr>
          <p:cNvPr id="449" name="Image" descr="Image"/>
          <p:cNvPicPr>
            <a:picLocks noChangeAspect="1"/>
          </p:cNvPicPr>
          <p:nvPr/>
        </p:nvPicPr>
        <p:blipFill>
          <a:blip r:embed="rId3">
            <a:extLst/>
          </a:blip>
          <a:stretch>
            <a:fillRect/>
          </a:stretch>
        </p:blipFill>
        <p:spPr>
          <a:xfrm>
            <a:off x="1796812" y="2969532"/>
            <a:ext cx="9411176" cy="6286666"/>
          </a:xfrm>
          <a:prstGeom prst="rect">
            <a:avLst/>
          </a:prstGeom>
          <a:ln w="12700">
            <a:miter lim="400000"/>
          </a:ln>
        </p:spPr>
      </p:pic>
      <p:sp>
        <p:nvSpPr>
          <p:cNvPr id="450" name="https://bertrandmeyer.com/2019/11/01/theorem-software-engineering/"/>
          <p:cNvSpPr txBox="1"/>
          <p:nvPr/>
        </p:nvSpPr>
        <p:spPr>
          <a:xfrm>
            <a:off x="2993739" y="9278362"/>
            <a:ext cx="7017322" cy="330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1500">
                <a:latin typeface="Lucida Grande"/>
                <a:ea typeface="Lucida Grande"/>
                <a:cs typeface="Lucida Grande"/>
                <a:sym typeface="Lucida Grande"/>
              </a:defRPr>
            </a:lvl1pPr>
          </a:lstStyle>
          <a:p>
            <a:r>
              <a:t>https://bertrandmeyer.com/2019/11/01/theorem-software-engineering/</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3">
            <a:extLst/>
          </a:blip>
          <a:stretch>
            <a:fillRect/>
          </a:stretch>
        </p:blipFill>
        <p:spPr>
          <a:xfrm>
            <a:off x="1709508" y="837076"/>
            <a:ext cx="9585784" cy="8079448"/>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8" name="you can, within limits, shorten delivery times by properly bringing people to the project"/>
          <p:cNvSpPr txBox="1">
            <a:spLocks noGrp="1"/>
          </p:cNvSpPr>
          <p:nvPr>
            <p:ph type="title"/>
          </p:nvPr>
        </p:nvSpPr>
        <p:spPr>
          <a:xfrm>
            <a:off x="1222594" y="2341809"/>
            <a:ext cx="10559612" cy="5069982"/>
          </a:xfrm>
          <a:prstGeom prst="rect">
            <a:avLst/>
          </a:prstGeom>
        </p:spPr>
        <p:txBody>
          <a:bodyPr/>
          <a:lstStyle/>
          <a:p>
            <a:r>
              <a:rPr>
                <a:solidFill>
                  <a:schemeClr val="bg1"/>
                </a:solidFill>
              </a:rPr>
              <a:t>you can, within limits, shorten delivery times by properly bringing people to the project</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0" name="Checklist"/>
          <p:cNvSpPr txBox="1">
            <a:spLocks noGrp="1"/>
          </p:cNvSpPr>
          <p:nvPr>
            <p:ph type="title"/>
          </p:nvPr>
        </p:nvSpPr>
        <p:spPr>
          <a:prstGeom prst="rect">
            <a:avLst/>
          </a:prstGeom>
        </p:spPr>
        <p:txBody>
          <a:bodyPr/>
          <a:lstStyle/>
          <a:p>
            <a:r>
              <a:rPr>
                <a:solidFill>
                  <a:schemeClr val="bg1"/>
                </a:solidFill>
              </a:rPr>
              <a:t>Checklist</a:t>
            </a:r>
          </a:p>
        </p:txBody>
      </p:sp>
      <p:sp>
        <p:nvSpPr>
          <p:cNvPr id="461" name="Define tasks and epics with clear focus, and granularity corresponding to a group of related scenarios…"/>
          <p:cNvSpPr txBox="1">
            <a:spLocks noGrp="1"/>
          </p:cNvSpPr>
          <p:nvPr>
            <p:ph type="body" idx="1"/>
          </p:nvPr>
        </p:nvSpPr>
        <p:spPr>
          <a:prstGeom prst="rect">
            <a:avLst/>
          </a:prstGeom>
        </p:spPr>
        <p:txBody>
          <a:bodyPr/>
          <a:lstStyle/>
          <a:p>
            <a:r>
              <a:rPr>
                <a:solidFill>
                  <a:schemeClr val="bg1"/>
                </a:solidFill>
              </a:rPr>
              <a:t>Define tasks and epics with clear focus, and granularity corresponding to a group of related scenarios</a:t>
            </a:r>
          </a:p>
          <a:p>
            <a:r>
              <a:rPr>
                <a:solidFill>
                  <a:schemeClr val="bg1"/>
                </a:solidFill>
              </a:rPr>
              <a:t>Carefully estimate and measure velocity</a:t>
            </a:r>
          </a:p>
          <a:p>
            <a:r>
              <a:rPr>
                <a:solidFill>
                  <a:schemeClr val="bg1"/>
                </a:solidFill>
              </a:rPr>
              <a:t>Daily meetings (at least virtual meetings at the slack channel)</a:t>
            </a:r>
          </a:p>
          <a:p>
            <a:r>
              <a:rPr>
                <a:solidFill>
                  <a:schemeClr val="bg1"/>
                </a:solidFill>
              </a:rPr>
              <a:t>Plan ahead, early report delays</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3" name="Take notes, now!"/>
          <p:cNvSpPr txBox="1">
            <a:spLocks noGrp="1"/>
          </p:cNvSpPr>
          <p:nvPr>
            <p:ph type="title"/>
          </p:nvPr>
        </p:nvSpPr>
        <p:spPr>
          <a:xfrm>
            <a:off x="1270000" y="1638300"/>
            <a:ext cx="10464800" cy="5867400"/>
          </a:xfrm>
          <a:prstGeom prst="rect">
            <a:avLst/>
          </a:prstGeom>
        </p:spPr>
        <p:txBody>
          <a:bodyPr/>
          <a:lstStyle>
            <a:lvl1pPr>
              <a:defRPr sz="14200"/>
            </a:lvl1pPr>
          </a:lstStyle>
          <a:p>
            <a:r>
              <a:rPr>
                <a:solidFill>
                  <a:schemeClr val="bg1"/>
                </a:solidFill>
              </a:rPr>
              <a:t>Take notes, now!</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5" name="Hands on exercises"/>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exercises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9" name="Project management III"/>
          <p:cNvSpPr txBox="1">
            <a:spLocks noGrp="1"/>
          </p:cNvSpPr>
          <p:nvPr>
            <p:ph type="title"/>
          </p:nvPr>
        </p:nvSpPr>
        <p:spPr>
          <a:prstGeom prst="rect">
            <a:avLst/>
          </a:prstGeom>
        </p:spPr>
        <p:txBody>
          <a:bodyPr/>
          <a:lstStyle/>
          <a:p>
            <a:r>
              <a:rPr>
                <a:solidFill>
                  <a:schemeClr val="bg1"/>
                </a:solidFill>
              </a:rPr>
              <a:t>Project management III</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1" name="Project management research at CIn"/>
          <p:cNvSpPr txBox="1">
            <a:spLocks noGrp="1"/>
          </p:cNvSpPr>
          <p:nvPr>
            <p:ph type="title"/>
          </p:nvPr>
        </p:nvSpPr>
        <p:spPr>
          <a:prstGeom prst="rect">
            <a:avLst/>
          </a:prstGeom>
        </p:spPr>
        <p:txBody>
          <a:bodyPr>
            <a:normAutofit fontScale="90000"/>
          </a:bodyPr>
          <a:lstStyle>
            <a:lvl1pPr defTabSz="566674">
              <a:defRPr sz="7954"/>
            </a:lvl1pPr>
          </a:lstStyle>
          <a:p>
            <a:r>
              <a:rPr>
                <a:solidFill>
                  <a:schemeClr val="bg1"/>
                </a:solidFill>
              </a:rPr>
              <a:t>Project management research at CIn</a:t>
            </a:r>
          </a:p>
        </p:txBody>
      </p:sp>
      <p:sp>
        <p:nvSpPr>
          <p:cNvPr id="472" name="Team motivation: Fabio…"/>
          <p:cNvSpPr txBox="1">
            <a:spLocks noGrp="1"/>
          </p:cNvSpPr>
          <p:nvPr>
            <p:ph type="body" idx="1"/>
          </p:nvPr>
        </p:nvSpPr>
        <p:spPr>
          <a:prstGeom prst="rect">
            <a:avLst/>
          </a:prstGeom>
        </p:spPr>
        <p:txBody>
          <a:bodyPr/>
          <a:lstStyle/>
          <a:p>
            <a:r>
              <a:rPr>
                <a:solidFill>
                  <a:schemeClr val="bg1"/>
                </a:solidFill>
              </a:rPr>
              <a:t>Team motivation: Fabio </a:t>
            </a:r>
          </a:p>
          <a:p>
            <a:r>
              <a:rPr>
                <a:solidFill>
                  <a:schemeClr val="bg1"/>
                </a:solidFill>
              </a:rPr>
              <a:t>Software process: Alexandre Vasconcelos and Hermano</a:t>
            </a:r>
          </a:p>
          <a:p>
            <a:r>
              <a:rPr>
                <a:solidFill>
                  <a:schemeClr val="bg1"/>
                </a:solidFill>
              </a:rPr>
              <a:t>Task scheduling: Paulo</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4" name="Scope"/>
          <p:cNvSpPr txBox="1">
            <a:spLocks noGrp="1"/>
          </p:cNvSpPr>
          <p:nvPr>
            <p:ph type="title"/>
          </p:nvPr>
        </p:nvSpPr>
        <p:spPr>
          <a:xfrm>
            <a:off x="1270000" y="2234920"/>
            <a:ext cx="10464800" cy="4879994"/>
          </a:xfrm>
          <a:prstGeom prst="rect">
            <a:avLst/>
          </a:prstGeom>
        </p:spPr>
        <p:txBody>
          <a:bodyPr/>
          <a:lstStyle>
            <a:lvl1pPr>
              <a:defRPr sz="14400"/>
            </a:lvl1pPr>
          </a:lstStyle>
          <a:p>
            <a:r>
              <a:rPr>
                <a:solidFill>
                  <a:schemeClr val="bg1"/>
                </a:solidFill>
              </a:rPr>
              <a:t>Scope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4" name="To do after class"/>
          <p:cNvSpPr txBox="1">
            <a:spLocks noGrp="1"/>
          </p:cNvSpPr>
          <p:nvPr>
            <p:ph type="title"/>
          </p:nvPr>
        </p:nvSpPr>
        <p:spPr>
          <a:prstGeom prst="rect">
            <a:avLst/>
          </a:prstGeom>
        </p:spPr>
        <p:txBody>
          <a:bodyPr/>
          <a:lstStyle/>
          <a:p>
            <a:r>
              <a:rPr>
                <a:solidFill>
                  <a:schemeClr val="bg1"/>
                </a:solidFill>
              </a:rPr>
              <a:t>To do after class</a:t>
            </a:r>
          </a:p>
        </p:txBody>
      </p:sp>
      <p:sp>
        <p:nvSpPr>
          <p:cNvPr id="475" name="Answer questionnaire (check classroom assignment), study correct answers…"/>
          <p:cNvSpPr txBox="1">
            <a:spLocks noGrp="1"/>
          </p:cNvSpPr>
          <p:nvPr>
            <p:ph type="body" idx="1"/>
          </p:nvPr>
        </p:nvSpPr>
        <p:spPr>
          <a:xfrm>
            <a:off x="1270000" y="2768600"/>
            <a:ext cx="10464800" cy="6420876"/>
          </a:xfrm>
          <a:prstGeom prst="rect">
            <a:avLst/>
          </a:prstGeom>
        </p:spPr>
        <p:txBody>
          <a:bodyPr/>
          <a:lstStyle/>
          <a:p>
            <a:r>
              <a:rPr>
                <a:solidFill>
                  <a:schemeClr val="bg1"/>
                </a:solidFill>
              </a:rPr>
              <a:t>Answer questionnaire (check classroom assignment), study correct answers </a:t>
            </a:r>
          </a:p>
          <a:p>
            <a:r>
              <a:rPr>
                <a:solidFill>
                  <a:schemeClr val="bg1"/>
                </a:solidFill>
              </a:rPr>
              <a:t>Finish exercise (check classroom assignment), study correct answers</a:t>
            </a:r>
          </a:p>
          <a:p>
            <a:r>
              <a:rPr>
                <a:solidFill>
                  <a:schemeClr val="bg1"/>
                </a:solidFill>
              </a:rPr>
              <a:t>Read, again, parts of chapters 7 and 10 in the textbook </a:t>
            </a:r>
          </a:p>
          <a:p>
            <a:r>
              <a:rPr u="sng">
                <a:solidFill>
                  <a:schemeClr val="bg1"/>
                </a:solidFill>
                <a:hlinkClick r:id="rId2"/>
              </a:rPr>
              <a:t>Evaluate classes</a:t>
            </a:r>
          </a:p>
          <a:p>
            <a:r>
              <a:rPr>
                <a:solidFill>
                  <a:schemeClr val="bg1"/>
                </a:solidFill>
              </a:rPr>
              <a:t>Study questions from previous exams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7" name="Questions from previous exams"/>
          <p:cNvSpPr txBox="1">
            <a:spLocks noGrp="1"/>
          </p:cNvSpPr>
          <p:nvPr>
            <p:ph type="title"/>
          </p:nvPr>
        </p:nvSpPr>
        <p:spPr>
          <a:prstGeom prst="rect">
            <a:avLst/>
          </a:prstGeom>
        </p:spPr>
        <p:txBody>
          <a:bodyPr/>
          <a:lstStyle/>
          <a:p>
            <a:r>
              <a:rPr>
                <a:solidFill>
                  <a:schemeClr val="bg1"/>
                </a:solidFill>
              </a:rPr>
              <a:t>Questions from previous exams</a:t>
            </a:r>
          </a:p>
        </p:txBody>
      </p:sp>
      <p:sp>
        <p:nvSpPr>
          <p:cNvPr id="478" name="Como um gerente de projetos que segue metodologias ágeis, explique brevemente o que você faria para controlar o tempo de desenvolvimento de um software sob responsabilidade da sua equipe.…"/>
          <p:cNvSpPr txBox="1">
            <a:spLocks noGrp="1"/>
          </p:cNvSpPr>
          <p:nvPr>
            <p:ph type="body" idx="1"/>
          </p:nvPr>
        </p:nvSpPr>
        <p:spPr>
          <a:xfrm>
            <a:off x="1270000" y="1722716"/>
            <a:ext cx="10464800" cy="7957583"/>
          </a:xfrm>
          <a:prstGeom prst="rect">
            <a:avLst/>
          </a:prstGeom>
        </p:spPr>
        <p:txBody>
          <a:bodyPr/>
          <a:lstStyle/>
          <a:p>
            <a:pPr>
              <a:defRPr sz="3400"/>
            </a:pPr>
            <a:endParaRPr>
              <a:solidFill>
                <a:schemeClr val="bg1"/>
              </a:solidFill>
            </a:endParaRPr>
          </a:p>
          <a:p>
            <a:pPr>
              <a:defRPr sz="3400"/>
            </a:pPr>
            <a:r>
              <a:rPr>
                <a:solidFill>
                  <a:schemeClr val="bg1"/>
                </a:solidFill>
              </a:rPr>
              <a:t>Como um gerente de projetos que segue metodologias ágeis, explique brevemente o que você faria para controlar o tempo de desenvolvimento de um software sob responsabilidade da sua equipe.</a:t>
            </a:r>
          </a:p>
          <a:p>
            <a:pPr>
              <a:defRPr sz="3400"/>
            </a:pPr>
            <a:r>
              <a:rPr>
                <a:solidFill>
                  <a:schemeClr val="bg1"/>
                </a:solidFill>
              </a:rPr>
              <a:t>Explique brevemente o que é “velocity” e como a mesma pode ser usada para estimativas. </a:t>
            </a:r>
          </a:p>
          <a:p>
            <a:pPr>
              <a:defRPr sz="3400"/>
            </a:pPr>
            <a:r>
              <a:rPr>
                <a:solidFill>
                  <a:schemeClr val="bg1"/>
                </a:solidFill>
              </a:rPr>
              <a:t>Quais as vantagens de desenvolver o software em iterações ou sprints curtas?</a:t>
            </a:r>
          </a:p>
          <a:p>
            <a:pPr>
              <a:defRPr sz="3400"/>
            </a:pPr>
            <a:r>
              <a:rPr>
                <a:solidFill>
                  <a:schemeClr val="bg1"/>
                </a:solidFill>
              </a:rPr>
              <a:t>Explique quais as dimensões que um gerente de projeto tem que controlar, e cite duas consequências negativas de não conseguir controlá-las adequadamente?</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0"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481"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482"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b="1">
                <a:solidFill>
                  <a:srgbClr val="F3F9F6"/>
                </a:solidFill>
                <a:latin typeface="Courier New"/>
                <a:ea typeface="Courier New"/>
                <a:cs typeface="Courier New"/>
                <a:sym typeface="Courier New"/>
              </a:defRPr>
            </a:pPr>
            <a:r>
              <a:rPr u="sng">
                <a:hlinkClick r:id="rId2"/>
              </a:rPr>
              <a:t>phmb@cin.ufpe.br</a:t>
            </a:r>
            <a:r>
              <a:t> ◈ </a:t>
            </a:r>
            <a:r>
              <a:rPr u="sng">
                <a:hlinkClick r:id="rId3"/>
              </a:rPr>
              <a:t>twitter.com/pauloborba</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6" name="To control scope, we need to manage a list of tasks"/>
          <p:cNvSpPr txBox="1">
            <a:spLocks noGrp="1"/>
          </p:cNvSpPr>
          <p:nvPr>
            <p:ph type="title"/>
          </p:nvPr>
        </p:nvSpPr>
        <p:spPr>
          <a:prstGeom prst="rect">
            <a:avLst/>
          </a:prstGeom>
        </p:spPr>
        <p:txBody>
          <a:bodyPr/>
          <a:lstStyle>
            <a:lvl1pPr>
              <a:defRPr sz="7600"/>
            </a:lvl1pPr>
          </a:lstStyle>
          <a:p>
            <a:r>
              <a:rPr>
                <a:solidFill>
                  <a:schemeClr val="bg1"/>
                </a:solidFill>
              </a:rPr>
              <a:t>To control scope, we need to manage a list of tasks</a:t>
            </a:r>
          </a:p>
        </p:txBody>
      </p:sp>
      <p:pic>
        <p:nvPicPr>
          <p:cNvPr id="237" name="Screen Shot 2014-11-02 at 4.24.34 PM.png" descr="Screen Shot 2014-11-02 at 4.24.34 PM.png"/>
          <p:cNvPicPr>
            <a:picLocks noChangeAspect="1"/>
          </p:cNvPicPr>
          <p:nvPr/>
        </p:nvPicPr>
        <p:blipFill>
          <a:blip r:embed="rId2">
            <a:extLst/>
          </a:blip>
          <a:stretch>
            <a:fillRect/>
          </a:stretch>
        </p:blipFill>
        <p:spPr>
          <a:xfrm>
            <a:off x="2458723" y="3139757"/>
            <a:ext cx="8087354" cy="6144936"/>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2100</Words>
  <PresentationFormat>Personalizar</PresentationFormat>
  <Paragraphs>271</Paragraphs>
  <Slides>82</Slides>
  <Notes>23</Notes>
  <HiddenSlides>1</HiddenSlides>
  <MMClips>0</MMClips>
  <ScaleCrop>false</ScaleCrop>
  <HeadingPairs>
    <vt:vector size="4" baseType="variant">
      <vt:variant>
        <vt:lpstr>Tema</vt:lpstr>
      </vt:variant>
      <vt:variant>
        <vt:i4>1</vt:i4>
      </vt:variant>
      <vt:variant>
        <vt:lpstr>Títulos de slides</vt:lpstr>
      </vt:variant>
      <vt:variant>
        <vt:i4>82</vt:i4>
      </vt:variant>
    </vt:vector>
  </HeadingPairs>
  <TitlesOfParts>
    <vt:vector size="83" baseType="lpstr">
      <vt:lpstr>Black</vt:lpstr>
      <vt:lpstr>Software and systems engineering</vt:lpstr>
      <vt:lpstr>To do before class</vt:lpstr>
      <vt:lpstr>Project management 1, time and scope</vt:lpstr>
      <vt:lpstr>To deliver the required software and system, we have to specify, implement and test the needed features…</vt:lpstr>
      <vt:lpstr>That often is a lot of work, carried on by a number of people, so we better get organized!</vt:lpstr>
      <vt:lpstr>We need to control interdependent dimensions:</vt:lpstr>
      <vt:lpstr>Slide 7</vt:lpstr>
      <vt:lpstr>Scope</vt:lpstr>
      <vt:lpstr>To control scope, we need to manage a list of tasks</vt:lpstr>
      <vt:lpstr>Tasks</vt:lpstr>
      <vt:lpstr>Lists of tasks, really</vt:lpstr>
      <vt:lpstr>For early and recurrent delivery and feedback, tasks are grouped in iterations (sprints)</vt:lpstr>
      <vt:lpstr>Slide 13</vt:lpstr>
      <vt:lpstr>Iterations</vt:lpstr>
      <vt:lpstr>Software development models, spiral</vt:lpstr>
      <vt:lpstr>Diverse processes and domains</vt:lpstr>
      <vt:lpstr>Software development models, waterfall and V</vt:lpstr>
      <vt:lpstr>Slide 18</vt:lpstr>
      <vt:lpstr>Slide 19</vt:lpstr>
      <vt:lpstr>Slide 20</vt:lpstr>
      <vt:lpstr>Slide 21</vt:lpstr>
      <vt:lpstr>Slide 22</vt:lpstr>
      <vt:lpstr>Time</vt:lpstr>
      <vt:lpstr>To control time, we need to manage task estimations…</vt:lpstr>
      <vt:lpstr>Estimating by</vt:lpstr>
      <vt:lpstr>Slide 26</vt:lpstr>
      <vt:lpstr>Focus on development effort, not time</vt:lpstr>
      <vt:lpstr>Main purpose is to help make decisions, not be used as firm deadlines </vt:lpstr>
      <vt:lpstr>Product backlog</vt:lpstr>
      <vt:lpstr>Allocating tasks in a iteration considering</vt:lpstr>
      <vt:lpstr>Slide 31</vt:lpstr>
      <vt:lpstr>Planning game</vt:lpstr>
      <vt:lpstr>Take notes, now!</vt:lpstr>
      <vt:lpstr>Hands on exercises</vt:lpstr>
      <vt:lpstr>Project management 1</vt:lpstr>
      <vt:lpstr>Project management 1I, team and collaboration</vt:lpstr>
      <vt:lpstr>Team size</vt:lpstr>
      <vt:lpstr>Roles at Pivotal</vt:lpstr>
      <vt:lpstr>Slide 39</vt:lpstr>
      <vt:lpstr>Common desired skills</vt:lpstr>
      <vt:lpstr>Choosing people for the team and each task</vt:lpstr>
      <vt:lpstr>Team dynamics are complex and managing people is difficult</vt:lpstr>
      <vt:lpstr>Planning and increasing team awareness</vt:lpstr>
      <vt:lpstr>Scrum meeting benefits and drawbacks</vt:lpstr>
      <vt:lpstr>Continuously improving</vt:lpstr>
      <vt:lpstr>Retrospectives at Pivotal</vt:lpstr>
      <vt:lpstr>Minimizing team member conflicts and development effort</vt:lpstr>
      <vt:lpstr>Broader notion of interface</vt:lpstr>
      <vt:lpstr>Information hiding and interfaces   (David Parnas, CACM 1972)</vt:lpstr>
      <vt:lpstr>Interfaces as a means to achieve independent development</vt:lpstr>
      <vt:lpstr>Which interface should we specify if we want to independently develop features for importing student data from a file, and registering students through a form?</vt:lpstr>
      <vt:lpstr>Large systems and collaborating teams</vt:lpstr>
      <vt:lpstr>Take notes, now!</vt:lpstr>
      <vt:lpstr>Hands on exercises</vt:lpstr>
      <vt:lpstr>Project management 1I</vt:lpstr>
      <vt:lpstr>Project management 1II, quality and cost</vt:lpstr>
      <vt:lpstr>Quality</vt:lpstr>
      <vt:lpstr>To control quality, we need to…</vt:lpstr>
      <vt:lpstr>Separate environments for different activities</vt:lpstr>
      <vt:lpstr>Review (inspect) artifacts</vt:lpstr>
      <vt:lpstr>https://www.michaelagreiler.com/code-review-pitfalls-slow-down/</vt:lpstr>
      <vt:lpstr>Requirements specification review</vt:lpstr>
      <vt:lpstr>Similarly for other software development artifacts: tests, code, design, documentation </vt:lpstr>
      <vt:lpstr>Costs</vt:lpstr>
      <vt:lpstr>cost estimation  =  team size and cost for a given period (no promises of delivered features)</vt:lpstr>
      <vt:lpstr>Slide 66</vt:lpstr>
      <vt:lpstr>To control costs, we need to…</vt:lpstr>
      <vt:lpstr>reducing waste (unnecessary activity that produces no value for the stakeholders) improves productivity, by definition</vt:lpstr>
      <vt:lpstr>Slide 69</vt:lpstr>
      <vt:lpstr>Slide 70</vt:lpstr>
      <vt:lpstr>Brooks’ Law: adding people to a late project delays it further</vt:lpstr>
      <vt:lpstr>The Shortest Possible Schedule law</vt:lpstr>
      <vt:lpstr>Slide 73</vt:lpstr>
      <vt:lpstr>you can, within limits, shorten delivery times by properly bringing people to the project</vt:lpstr>
      <vt:lpstr>Checklist</vt:lpstr>
      <vt:lpstr>Take notes, now!</vt:lpstr>
      <vt:lpstr>Hands on exercises</vt:lpstr>
      <vt:lpstr>Project management III</vt:lpstr>
      <vt:lpstr>Project management research at CIn</vt:lpstr>
      <vt:lpstr>To do after class</vt:lpstr>
      <vt:lpstr>Questions from previous exams</vt:lpstr>
      <vt:lpstr>Software and systems engineering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and systems engineering</dc:title>
  <cp:lastModifiedBy>damorim</cp:lastModifiedBy>
  <cp:revision>4</cp:revision>
  <dcterms:modified xsi:type="dcterms:W3CDTF">2022-07-25T14:50:03Z</dcterms:modified>
</cp:coreProperties>
</file>